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6"/>
  </p:notesMasterIdLst>
  <p:handoutMasterIdLst>
    <p:handoutMasterId r:id="rId47"/>
  </p:handoutMasterIdLst>
  <p:sldIdLst>
    <p:sldId id="256" r:id="rId2"/>
    <p:sldId id="258" r:id="rId3"/>
    <p:sldId id="477" r:id="rId4"/>
    <p:sldId id="478" r:id="rId5"/>
    <p:sldId id="534" r:id="rId6"/>
    <p:sldId id="480" r:id="rId7"/>
    <p:sldId id="481" r:id="rId8"/>
    <p:sldId id="482" r:id="rId9"/>
    <p:sldId id="484" r:id="rId10"/>
    <p:sldId id="485" r:id="rId11"/>
    <p:sldId id="486" r:id="rId12"/>
    <p:sldId id="489" r:id="rId13"/>
    <p:sldId id="535" r:id="rId14"/>
    <p:sldId id="536" r:id="rId15"/>
    <p:sldId id="492" r:id="rId16"/>
    <p:sldId id="493" r:id="rId17"/>
    <p:sldId id="494" r:id="rId18"/>
    <p:sldId id="495" r:id="rId19"/>
    <p:sldId id="496" r:id="rId20"/>
    <p:sldId id="497" r:id="rId21"/>
    <p:sldId id="503" r:id="rId22"/>
    <p:sldId id="574" r:id="rId23"/>
    <p:sldId id="498" r:id="rId24"/>
    <p:sldId id="499" r:id="rId25"/>
    <p:sldId id="500" r:id="rId26"/>
    <p:sldId id="501" r:id="rId27"/>
    <p:sldId id="544" r:id="rId28"/>
    <p:sldId id="502" r:id="rId29"/>
    <p:sldId id="537" r:id="rId30"/>
    <p:sldId id="538" r:id="rId31"/>
    <p:sldId id="539" r:id="rId32"/>
    <p:sldId id="540" r:id="rId33"/>
    <p:sldId id="541" r:id="rId34"/>
    <p:sldId id="542" r:id="rId35"/>
    <p:sldId id="545" r:id="rId36"/>
    <p:sldId id="546" r:id="rId37"/>
    <p:sldId id="547" r:id="rId38"/>
    <p:sldId id="573" r:id="rId39"/>
    <p:sldId id="551" r:id="rId40"/>
    <p:sldId id="552" r:id="rId41"/>
    <p:sldId id="554" r:id="rId42"/>
    <p:sldId id="564" r:id="rId43"/>
    <p:sldId id="565" r:id="rId44"/>
    <p:sldId id="566" r:id="rId45"/>
  </p:sldIdLst>
  <p:sldSz cx="9144000" cy="5143500" type="screen16x9"/>
  <p:notesSz cx="7315200" cy="9601200"/>
  <p:defaultTextStyle>
    <a:defPPr>
      <a:defRPr lang="en-US"/>
    </a:defPPr>
    <a:lvl1pPr marL="0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66309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732617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98926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465235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831543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197852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564160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930469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6">
          <p15:clr>
            <a:srgbClr val="A4A3A4"/>
          </p15:clr>
        </p15:guide>
        <p15:guide id="2" pos="210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7CDE"/>
    <a:srgbClr val="58A8FF"/>
    <a:srgbClr val="EC8F1A"/>
    <a:srgbClr val="FFB05D"/>
    <a:srgbClr val="FFAE42"/>
    <a:srgbClr val="FFBE30"/>
    <a:srgbClr val="FFAA04"/>
    <a:srgbClr val="7BC7FF"/>
    <a:srgbClr val="C77EFF"/>
    <a:srgbClr val="B14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/>
    <p:restoredTop sz="94558"/>
  </p:normalViewPr>
  <p:slideViewPr>
    <p:cSldViewPr>
      <p:cViewPr varScale="1">
        <p:scale>
          <a:sx n="155" d="100"/>
          <a:sy n="155" d="100"/>
        </p:scale>
        <p:origin x="904" y="192"/>
      </p:cViewPr>
      <p:guideLst>
        <p:guide orient="horz" pos="1996"/>
        <p:guide pos="210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38FD98-208E-E145-8F7D-F85DA493BADA}" type="datetimeFigureOut">
              <a:rPr lang="en-US" smtClean="0"/>
              <a:t>8/6/21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FEC46-79CE-754E-8D83-A6CA77EF3E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8337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B69F17-669B-A24E-B7C4-DDEEC513615F}" type="datetimeFigureOut">
              <a:rPr lang="en-US" smtClean="0"/>
              <a:t>8/5/21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8D4C74-7C8D-DB43-9D06-8B966A273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25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8D4C74-7C8D-DB43-9D06-8B966A2732D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14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osg_logo_4c_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6675"/>
            <a:ext cx="139382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29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chemeClr val="hlink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47700" y="2914650"/>
            <a:ext cx="7810500" cy="1314450"/>
          </a:xfrm>
        </p:spPr>
        <p:txBody>
          <a:bodyPr/>
          <a:lstStyle>
            <a:lvl1pPr marL="0" indent="0" algn="ctr">
              <a:buFont typeface="Times" charset="0"/>
              <a:buNone/>
              <a:defRPr sz="2400" baseline="0">
                <a:solidFill>
                  <a:schemeClr val="hlink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818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524554-1BBB-8D4D-9F0C-BA45BC7ACD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49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4001" y="85726"/>
            <a:ext cx="1943100" cy="44291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700" y="85726"/>
            <a:ext cx="5676900" cy="4429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7184DE-9520-C948-8D6F-9B4CB29D57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792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04EDED-A79F-9441-BA56-EB4E3B389F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265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953" indent="0">
              <a:buNone/>
              <a:defRPr sz="1800"/>
            </a:lvl2pPr>
            <a:lvl3pPr marL="913906" indent="0">
              <a:buNone/>
              <a:defRPr sz="1600"/>
            </a:lvl3pPr>
            <a:lvl4pPr marL="1370860" indent="0">
              <a:buNone/>
              <a:defRPr sz="1400"/>
            </a:lvl4pPr>
            <a:lvl5pPr marL="1827814" indent="0">
              <a:buNone/>
              <a:defRPr sz="1400"/>
            </a:lvl5pPr>
            <a:lvl6pPr marL="2284767" indent="0">
              <a:buNone/>
              <a:defRPr sz="1400"/>
            </a:lvl6pPr>
            <a:lvl7pPr marL="2741720" indent="0">
              <a:buNone/>
              <a:defRPr sz="1400"/>
            </a:lvl7pPr>
            <a:lvl8pPr marL="3198674" indent="0">
              <a:buNone/>
              <a:defRPr sz="1400"/>
            </a:lvl8pPr>
            <a:lvl9pPr marL="3655626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9B05A9-A215-CF4D-9C08-37C02F1243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983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701" y="1000126"/>
            <a:ext cx="3810000" cy="351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7100" y="1000126"/>
            <a:ext cx="3810000" cy="351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0E7972-0240-D844-975F-605D2588B3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92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53" indent="0">
              <a:buNone/>
              <a:defRPr sz="2000" b="1"/>
            </a:lvl2pPr>
            <a:lvl3pPr marL="913906" indent="0">
              <a:buNone/>
              <a:defRPr sz="1800" b="1"/>
            </a:lvl3pPr>
            <a:lvl4pPr marL="1370860" indent="0">
              <a:buNone/>
              <a:defRPr sz="1600" b="1"/>
            </a:lvl4pPr>
            <a:lvl5pPr marL="1827814" indent="0">
              <a:buNone/>
              <a:defRPr sz="1600" b="1"/>
            </a:lvl5pPr>
            <a:lvl6pPr marL="2284767" indent="0">
              <a:buNone/>
              <a:defRPr sz="1600" b="1"/>
            </a:lvl6pPr>
            <a:lvl7pPr marL="2741720" indent="0">
              <a:buNone/>
              <a:defRPr sz="1600" b="1"/>
            </a:lvl7pPr>
            <a:lvl8pPr marL="3198674" indent="0">
              <a:buNone/>
              <a:defRPr sz="1600" b="1"/>
            </a:lvl8pPr>
            <a:lvl9pPr marL="365562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53" indent="0">
              <a:buNone/>
              <a:defRPr sz="2000" b="1"/>
            </a:lvl2pPr>
            <a:lvl3pPr marL="913906" indent="0">
              <a:buNone/>
              <a:defRPr sz="1800" b="1"/>
            </a:lvl3pPr>
            <a:lvl4pPr marL="1370860" indent="0">
              <a:buNone/>
              <a:defRPr sz="1600" b="1"/>
            </a:lvl4pPr>
            <a:lvl5pPr marL="1827814" indent="0">
              <a:buNone/>
              <a:defRPr sz="1600" b="1"/>
            </a:lvl5pPr>
            <a:lvl6pPr marL="2284767" indent="0">
              <a:buNone/>
              <a:defRPr sz="1600" b="1"/>
            </a:lvl6pPr>
            <a:lvl7pPr marL="2741720" indent="0">
              <a:buNone/>
              <a:defRPr sz="1600" b="1"/>
            </a:lvl7pPr>
            <a:lvl8pPr marL="3198674" indent="0">
              <a:buNone/>
              <a:defRPr sz="1600" b="1"/>
            </a:lvl8pPr>
            <a:lvl9pPr marL="365562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B29984-A4AE-D543-90B6-CBFD41404E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639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781811-A12E-9745-9EEE-59EF689BEF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170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9DD681-2091-A647-8F62-08E72E5815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164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076329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6953" indent="0">
              <a:buNone/>
              <a:defRPr sz="1200"/>
            </a:lvl2pPr>
            <a:lvl3pPr marL="913906" indent="0">
              <a:buNone/>
              <a:defRPr sz="1000"/>
            </a:lvl3pPr>
            <a:lvl4pPr marL="1370860" indent="0">
              <a:buNone/>
              <a:defRPr sz="900"/>
            </a:lvl4pPr>
            <a:lvl5pPr marL="1827814" indent="0">
              <a:buNone/>
              <a:defRPr sz="900"/>
            </a:lvl5pPr>
            <a:lvl6pPr marL="2284767" indent="0">
              <a:buNone/>
              <a:defRPr sz="900"/>
            </a:lvl6pPr>
            <a:lvl7pPr marL="2741720" indent="0">
              <a:buNone/>
              <a:defRPr sz="900"/>
            </a:lvl7pPr>
            <a:lvl8pPr marL="3198674" indent="0">
              <a:buNone/>
              <a:defRPr sz="900"/>
            </a:lvl8pPr>
            <a:lvl9pPr marL="365562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5EC728-E676-F047-B749-A08143A7E6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87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6953" indent="0">
              <a:buNone/>
              <a:defRPr sz="2800"/>
            </a:lvl2pPr>
            <a:lvl3pPr marL="913906" indent="0">
              <a:buNone/>
              <a:defRPr sz="2400"/>
            </a:lvl3pPr>
            <a:lvl4pPr marL="1370860" indent="0">
              <a:buNone/>
              <a:defRPr sz="2000"/>
            </a:lvl4pPr>
            <a:lvl5pPr marL="1827814" indent="0">
              <a:buNone/>
              <a:defRPr sz="2000"/>
            </a:lvl5pPr>
            <a:lvl6pPr marL="2284767" indent="0">
              <a:buNone/>
              <a:defRPr sz="2000"/>
            </a:lvl6pPr>
            <a:lvl7pPr marL="2741720" indent="0">
              <a:buNone/>
              <a:defRPr sz="2000"/>
            </a:lvl7pPr>
            <a:lvl8pPr marL="3198674" indent="0">
              <a:buNone/>
              <a:defRPr sz="2000"/>
            </a:lvl8pPr>
            <a:lvl9pPr marL="3655626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6953" indent="0">
              <a:buNone/>
              <a:defRPr sz="1200"/>
            </a:lvl2pPr>
            <a:lvl3pPr marL="913906" indent="0">
              <a:buNone/>
              <a:defRPr sz="1000"/>
            </a:lvl3pPr>
            <a:lvl4pPr marL="1370860" indent="0">
              <a:buNone/>
              <a:defRPr sz="900"/>
            </a:lvl4pPr>
            <a:lvl5pPr marL="1827814" indent="0">
              <a:buNone/>
              <a:defRPr sz="900"/>
            </a:lvl5pPr>
            <a:lvl6pPr marL="2284767" indent="0">
              <a:buNone/>
              <a:defRPr sz="900"/>
            </a:lvl6pPr>
            <a:lvl7pPr marL="2741720" indent="0">
              <a:buNone/>
              <a:defRPr sz="900"/>
            </a:lvl7pPr>
            <a:lvl8pPr marL="3198674" indent="0">
              <a:buNone/>
              <a:defRPr sz="900"/>
            </a:lvl8pPr>
            <a:lvl9pPr marL="365562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D20BD5-553C-B743-BD14-9E5D7D0C4E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150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228726" y="85725"/>
            <a:ext cx="6946900" cy="8572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5" rIns="91410" bIns="4570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4700" y="1000126"/>
            <a:ext cx="7772400" cy="3514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5" rIns="91410" bIns="457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-1266824" y="4506914"/>
            <a:ext cx="184605" cy="46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0" tIns="45705" rIns="91410" bIns="4570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>
              <a:cs typeface="Arial" pitchFamily="34" charset="0"/>
            </a:endParaRPr>
          </a:p>
        </p:txBody>
      </p:sp>
      <p:pic>
        <p:nvPicPr>
          <p:cNvPr id="1030" name="Picture 16" descr="osg_logo_4c_whit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3825"/>
            <a:ext cx="139382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17"/>
          <p:cNvSpPr>
            <a:spLocks noGrp="1" noChangeArrowheads="1"/>
          </p:cNvSpPr>
          <p:nvPr/>
        </p:nvSpPr>
        <p:spPr bwMode="auto">
          <a:xfrm>
            <a:off x="2" y="4856166"/>
            <a:ext cx="226536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0" tIns="45705" rIns="91410" bIns="45705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200" dirty="0">
                <a:solidFill>
                  <a:srgbClr val="FF8000"/>
                </a:solidFill>
                <a:cs typeface="+mn-cs"/>
              </a:rPr>
              <a:t>OSG Virtual School 2021</a:t>
            </a:r>
          </a:p>
        </p:txBody>
      </p:sp>
      <p:sp>
        <p:nvSpPr>
          <p:cNvPr id="1032" name="Line 18"/>
          <p:cNvSpPr>
            <a:spLocks noChangeShapeType="1"/>
          </p:cNvSpPr>
          <p:nvPr/>
        </p:nvSpPr>
        <p:spPr bwMode="auto">
          <a:xfrm>
            <a:off x="525466" y="866775"/>
            <a:ext cx="8618537" cy="0"/>
          </a:xfrm>
          <a:prstGeom prst="line">
            <a:avLst/>
          </a:prstGeom>
          <a:noFill/>
          <a:ln w="38100">
            <a:solidFill>
              <a:srgbClr val="FF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10" tIns="45705" rIns="91410" bIns="45705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8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/>
          <a:ea typeface="+mj-ea"/>
          <a:cs typeface="Arial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5pPr>
      <a:lvl6pPr marL="457049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6pPr>
      <a:lvl7pPr marL="914093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7pPr>
      <a:lvl8pPr marL="1371142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8pPr>
      <a:lvl9pPr marL="1828188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9pPr>
    </p:titleStyle>
    <p:bodyStyle>
      <a:lvl1pPr marL="342786" indent="-342786" algn="l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Times" charset="0"/>
        <a:buChar char="•"/>
        <a:defRPr kumimoji="1" sz="3200">
          <a:solidFill>
            <a:schemeClr val="tx2"/>
          </a:solidFill>
          <a:latin typeface="+mn-lt"/>
          <a:ea typeface="+mn-ea"/>
          <a:cs typeface="+mn-cs"/>
        </a:defRPr>
      </a:lvl1pPr>
      <a:lvl2pPr marL="742701" indent="-285655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Symbol" charset="0"/>
        <a:buChar char=""/>
        <a:defRPr kumimoji="1" sz="2800">
          <a:solidFill>
            <a:schemeClr val="tx2"/>
          </a:solidFill>
          <a:latin typeface="+mn-lt"/>
          <a:ea typeface="+mn-ea"/>
        </a:defRPr>
      </a:lvl2pPr>
      <a:lvl3pPr marL="1142618" indent="-228524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§"/>
        <a:defRPr kumimoji="1" sz="2400">
          <a:solidFill>
            <a:schemeClr val="tx2"/>
          </a:solidFill>
          <a:latin typeface="+mn-lt"/>
          <a:ea typeface="+mn-ea"/>
        </a:defRPr>
      </a:lvl3pPr>
      <a:lvl4pPr marL="1599666" indent="-228524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4pPr>
      <a:lvl5pPr marL="2056712" indent="-228524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5pPr>
      <a:lvl6pPr marL="2513759" indent="-228524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6pPr>
      <a:lvl7pPr marL="2970806" indent="-228524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7pPr>
      <a:lvl8pPr marL="3427853" indent="-228524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8pPr>
      <a:lvl9pPr marL="3884900" indent="-228524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9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93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42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88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36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82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29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77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htcondor.readthedocs.io/en/stable/users-manual/dagman-applications.html#dag-submission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en.wikipedia.org/wiki/Directed_acyclic_graph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genda.hep.wisc.edu/event/1325/timetable/#all.detailed" TargetMode="External"/><Relationship Id="rId2" Type="http://schemas.openxmlformats.org/officeDocument/2006/relationships/hyperlink" Target="https://htcondor.readthedocs.io/en/stable/users-manual/dagman-applications.html#the-dag-input-file-basic-commands" TargetMode="Externa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htcondor.readthedocs.io/en/latest/users-manual/dagman-workflows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Workflows with HTCondor’s </a:t>
            </a:r>
            <a:r>
              <a:rPr lang="en-US" dirty="0" err="1"/>
              <a:t>DAGMan</a:t>
            </a:r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Tuesday, Aug 10</a:t>
            </a:r>
          </a:p>
          <a:p>
            <a:r>
              <a:rPr lang="en-US" sz="1800" dirty="0"/>
              <a:t>Lauren Michael, </a:t>
            </a:r>
            <a:r>
              <a:rPr lang="en-US" sz="1800" dirty="0" err="1"/>
              <a:t>lmichael@wisc.edu</a:t>
            </a:r>
            <a:endParaRPr lang="en-US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-20538"/>
            <a:ext cx="7347587" cy="857250"/>
          </a:xfrm>
        </p:spPr>
        <p:txBody>
          <a:bodyPr>
            <a:noAutofit/>
          </a:bodyPr>
          <a:lstStyle/>
          <a:p>
            <a:r>
              <a:rPr lang="en-US" sz="2800" dirty="0"/>
              <a:t>Basic DAG input file: </a:t>
            </a:r>
            <a:br>
              <a:rPr lang="en-US" sz="2800" dirty="0"/>
            </a:br>
            <a:r>
              <a:rPr lang="en-US" sz="2800" b="1" i="1" dirty="0"/>
              <a:t>JOB</a:t>
            </a:r>
            <a:r>
              <a:rPr lang="en-US" sz="2800" dirty="0"/>
              <a:t> nodes, </a:t>
            </a:r>
            <a:r>
              <a:rPr lang="en-US" sz="2800" b="1" i="1" dirty="0"/>
              <a:t>PARENT-CHILD</a:t>
            </a:r>
            <a:r>
              <a:rPr lang="en-US" sz="2800" b="1" dirty="0"/>
              <a:t> </a:t>
            </a:r>
            <a:r>
              <a:rPr lang="en-US" sz="2800" dirty="0"/>
              <a:t>edges 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755576" y="3651870"/>
            <a:ext cx="6353665" cy="813072"/>
          </a:xfrm>
        </p:spPr>
        <p:txBody>
          <a:bodyPr>
            <a:normAutofit fontScale="85000" lnSpcReduction="10000"/>
          </a:bodyPr>
          <a:lstStyle/>
          <a:p>
            <a:r>
              <a:rPr lang="en-US" sz="2100" dirty="0"/>
              <a:t>Node names and filenames are your choice.</a:t>
            </a:r>
          </a:p>
          <a:p>
            <a:r>
              <a:rPr lang="en-US" sz="2100" dirty="0"/>
              <a:t>Node name and submit filename do not have to match.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716016" y="1041459"/>
            <a:ext cx="180369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>
                <a:latin typeface="Courier"/>
                <a:cs typeface="Courier"/>
              </a:rPr>
              <a:t>(</a:t>
            </a:r>
            <a:r>
              <a:rPr lang="en-US" sz="2100" dirty="0" err="1">
                <a:latin typeface="Courier"/>
                <a:cs typeface="Courier"/>
              </a:rPr>
              <a:t>dag_dir</a:t>
            </a:r>
            <a:r>
              <a:rPr lang="en-US" sz="2100" dirty="0">
                <a:latin typeface="Courier"/>
                <a:cs typeface="Courier"/>
              </a:rPr>
              <a:t>)/</a:t>
            </a:r>
          </a:p>
        </p:txBody>
      </p:sp>
      <p:sp>
        <p:nvSpPr>
          <p:cNvPr id="9" name="Rectangle 8"/>
          <p:cNvSpPr/>
          <p:nvPr/>
        </p:nvSpPr>
        <p:spPr>
          <a:xfrm>
            <a:off x="4993496" y="1432960"/>
            <a:ext cx="2982367" cy="1858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B1.sub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B2.sub	B3.sub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my.dag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i="1" dirty="0">
                <a:latin typeface="Courier" charset="0"/>
                <a:ea typeface="Courier" charset="0"/>
                <a:cs typeface="Courier" charset="0"/>
              </a:rPr>
              <a:t>(other job files)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			</a:t>
            </a:r>
            <a:endParaRPr lang="en-US" sz="1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9263" y="1436955"/>
            <a:ext cx="3432697" cy="2031325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A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A.sub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B1</a:t>
            </a:r>
            <a:r>
              <a:rPr lang="en-US" sz="1800" dirty="0">
                <a:latin typeface="Courier"/>
                <a:cs typeface="Courier"/>
              </a:rPr>
              <a:t> B1.sub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B2</a:t>
            </a:r>
            <a:r>
              <a:rPr lang="en-US" sz="1800" dirty="0">
                <a:latin typeface="Courier"/>
                <a:cs typeface="Courier"/>
              </a:rPr>
              <a:t> B2.sub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B3</a:t>
            </a:r>
            <a:r>
              <a:rPr lang="en-US" sz="1800" dirty="0">
                <a:latin typeface="Courier"/>
                <a:cs typeface="Courier"/>
              </a:rPr>
              <a:t> B3.sub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C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C.sub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PARENT </a:t>
            </a:r>
            <a:r>
              <a:rPr lang="en-US" sz="1800" b="1" dirty="0">
                <a:latin typeface="Courier"/>
                <a:cs typeface="Courier"/>
              </a:rPr>
              <a:t>A</a:t>
            </a:r>
            <a:r>
              <a:rPr lang="en-US" sz="1800" dirty="0">
                <a:latin typeface="Courier"/>
                <a:cs typeface="Courier"/>
              </a:rPr>
              <a:t> CHILD </a:t>
            </a:r>
            <a:r>
              <a:rPr lang="en-US" sz="1800" b="1" dirty="0">
                <a:latin typeface="Courier"/>
                <a:cs typeface="Courier"/>
              </a:rPr>
              <a:t>B1 B2 B3</a:t>
            </a:r>
          </a:p>
          <a:p>
            <a:r>
              <a:rPr lang="en-US" sz="1800" dirty="0">
                <a:latin typeface="Courier"/>
                <a:cs typeface="Courier"/>
              </a:rPr>
              <a:t>PARENT </a:t>
            </a:r>
            <a:r>
              <a:rPr lang="en-US" sz="1800" b="1" dirty="0">
                <a:latin typeface="Courier"/>
                <a:cs typeface="Courier"/>
              </a:rPr>
              <a:t>B1 B2 B3 </a:t>
            </a:r>
            <a:r>
              <a:rPr lang="en-US" sz="1800" dirty="0">
                <a:latin typeface="Courier"/>
                <a:cs typeface="Courier"/>
              </a:rPr>
              <a:t>CHILD </a:t>
            </a:r>
            <a:r>
              <a:rPr lang="en-US" sz="1800" b="1" dirty="0">
                <a:latin typeface="Courier"/>
                <a:cs typeface="Courier"/>
              </a:rPr>
              <a:t>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1059582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B33849-F285-4942-86EF-7A27A995FC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7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839" y="1123325"/>
            <a:ext cx="3177673" cy="27445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Endless Workflow Possibilities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192730"/>
            <a:ext cx="2026368" cy="21711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3528" y="3325946"/>
            <a:ext cx="2281955" cy="253916"/>
          </a:xfrm>
          <a:prstGeom prst="rect">
            <a:avLst/>
          </a:prstGeom>
          <a:noFill/>
          <a:ln w="76200" cmpd="sng"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Courier"/>
              </a:rPr>
              <a:t>Wikimedia Commons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248" y="2643758"/>
            <a:ext cx="3284271" cy="211811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203848" y="4866502"/>
            <a:ext cx="52859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confluence.pegasus.isi.edu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/display/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pegasus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WorkflowGenerator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ADC152-2517-9D45-ADF0-AC0807392D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1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51470"/>
            <a:ext cx="6946900" cy="857250"/>
          </a:xfrm>
        </p:spPr>
        <p:txBody>
          <a:bodyPr>
            <a:noAutofit/>
          </a:bodyPr>
          <a:lstStyle/>
          <a:p>
            <a:r>
              <a:rPr lang="en-US" sz="2800" dirty="0"/>
              <a:t>DAGs are also useful for non-sequential work</a:t>
            </a:r>
          </a:p>
        </p:txBody>
      </p:sp>
      <p:sp>
        <p:nvSpPr>
          <p:cNvPr id="7" name="Rectangle 6"/>
          <p:cNvSpPr/>
          <p:nvPr/>
        </p:nvSpPr>
        <p:spPr>
          <a:xfrm>
            <a:off x="4932109" y="2171684"/>
            <a:ext cx="3672339" cy="21476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849" y="2310747"/>
            <a:ext cx="1623391" cy="17393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041" y="2310746"/>
            <a:ext cx="1623391" cy="173934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87624" y="1632627"/>
            <a:ext cx="25360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cs typeface="Courier"/>
              </a:rPr>
              <a:t>‘bag’ of HTC jobs</a:t>
            </a:r>
            <a:endParaRPr lang="en-US" sz="2400" dirty="0">
              <a:cs typeface="Courier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318606" y="1632627"/>
            <a:ext cx="29258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cs typeface="Courier"/>
              </a:rPr>
              <a:t>disjointed workflows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27" y="2207407"/>
            <a:ext cx="4330700" cy="1244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8BA32A-8803-C440-8E5F-D46081E1C8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925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9263" y="1436955"/>
            <a:ext cx="3432697" cy="2031325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A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A.sub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B1</a:t>
            </a:r>
            <a:r>
              <a:rPr lang="en-US" sz="1800" dirty="0">
                <a:latin typeface="Courier"/>
                <a:cs typeface="Courier"/>
              </a:rPr>
              <a:t> B1.sub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B2</a:t>
            </a:r>
            <a:r>
              <a:rPr lang="en-US" sz="1800" dirty="0">
                <a:latin typeface="Courier"/>
                <a:cs typeface="Courier"/>
              </a:rPr>
              <a:t> B2.sub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B3</a:t>
            </a:r>
            <a:r>
              <a:rPr lang="en-US" sz="1800" dirty="0">
                <a:latin typeface="Courier"/>
                <a:cs typeface="Courier"/>
              </a:rPr>
              <a:t> B3.sub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C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C.sub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PARENT </a:t>
            </a:r>
            <a:r>
              <a:rPr lang="en-US" sz="1800" b="1" dirty="0">
                <a:latin typeface="Courier"/>
                <a:cs typeface="Courier"/>
              </a:rPr>
              <a:t>A</a:t>
            </a:r>
            <a:r>
              <a:rPr lang="en-US" sz="1800" dirty="0">
                <a:latin typeface="Courier"/>
                <a:cs typeface="Courier"/>
              </a:rPr>
              <a:t> CHILD </a:t>
            </a:r>
            <a:r>
              <a:rPr lang="en-US" sz="1800" b="1" dirty="0">
                <a:latin typeface="Courier"/>
                <a:cs typeface="Courier"/>
              </a:rPr>
              <a:t>B1 B2 B3</a:t>
            </a:r>
          </a:p>
          <a:p>
            <a:r>
              <a:rPr lang="en-US" sz="1800" dirty="0">
                <a:latin typeface="Courier"/>
                <a:cs typeface="Courier"/>
              </a:rPr>
              <a:t>PARENT </a:t>
            </a:r>
            <a:r>
              <a:rPr lang="en-US" sz="1800" b="1" dirty="0">
                <a:latin typeface="Courier"/>
                <a:cs typeface="Courier"/>
              </a:rPr>
              <a:t>B1 B2 B3 </a:t>
            </a:r>
            <a:r>
              <a:rPr lang="en-US" sz="1800" dirty="0">
                <a:latin typeface="Courier"/>
                <a:cs typeface="Courier"/>
              </a:rPr>
              <a:t>CHILD </a:t>
            </a:r>
            <a:r>
              <a:rPr lang="en-US" sz="1800" b="1" dirty="0">
                <a:latin typeface="Courier"/>
                <a:cs typeface="Courier"/>
              </a:rPr>
              <a:t>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5576" y="1059582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1400877" y="-20538"/>
            <a:ext cx="7347587" cy="857250"/>
          </a:xfrm>
        </p:spPr>
        <p:txBody>
          <a:bodyPr>
            <a:noAutofit/>
          </a:bodyPr>
          <a:lstStyle/>
          <a:p>
            <a:r>
              <a:rPr lang="en-US" sz="2800" dirty="0"/>
              <a:t>Basic DAG input file: </a:t>
            </a:r>
            <a:br>
              <a:rPr lang="en-US" sz="2800" dirty="0"/>
            </a:br>
            <a:r>
              <a:rPr lang="en-US" sz="2800" b="1" i="1" dirty="0"/>
              <a:t>JOB</a:t>
            </a:r>
            <a:r>
              <a:rPr lang="en-US" sz="2800" dirty="0"/>
              <a:t> nodes, </a:t>
            </a:r>
            <a:r>
              <a:rPr lang="en-US" sz="2800" b="1" i="1" dirty="0"/>
              <a:t>PARENT-CHILD</a:t>
            </a:r>
            <a:r>
              <a:rPr lang="en-US" sz="2800" b="1" dirty="0"/>
              <a:t> </a:t>
            </a:r>
            <a:r>
              <a:rPr lang="en-US" sz="2800" dirty="0"/>
              <a:t>edges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63" y="1059582"/>
            <a:ext cx="3572043" cy="37946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9A4AEE-071A-3244-A367-49F50B5414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010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2313" y="2715766"/>
            <a:ext cx="7772400" cy="1021556"/>
          </a:xfrm>
        </p:spPr>
        <p:txBody>
          <a:bodyPr/>
          <a:lstStyle/>
          <a:p>
            <a:r>
              <a:rPr lang="en-US" dirty="0"/>
              <a:t>Submitting and </a:t>
            </a:r>
            <a:r>
              <a:rPr lang="en-US"/>
              <a:t>Monitoring a </a:t>
            </a:r>
            <a:r>
              <a:rPr lang="en-US" dirty="0" err="1"/>
              <a:t>DAGMan</a:t>
            </a:r>
            <a:r>
              <a:rPr lang="en-US" dirty="0"/>
              <a:t> Workflow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105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Submitting a DAG to the queue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039534"/>
            <a:ext cx="7992888" cy="1604224"/>
          </a:xfrm>
        </p:spPr>
        <p:txBody>
          <a:bodyPr>
            <a:normAutofit/>
          </a:bodyPr>
          <a:lstStyle/>
          <a:p>
            <a:r>
              <a:rPr lang="en-US" sz="2800" dirty="0"/>
              <a:t>Submission command:</a:t>
            </a:r>
          </a:p>
          <a:p>
            <a:pPr marL="342900" lvl="1" indent="0" algn="ctr">
              <a:buNone/>
            </a:pPr>
            <a:r>
              <a:rPr lang="en-US" sz="2400" b="1" dirty="0" err="1">
                <a:solidFill>
                  <a:srgbClr val="CB3A46"/>
                </a:solidFill>
                <a:latin typeface="Courier"/>
                <a:cs typeface="Courier"/>
              </a:rPr>
              <a:t>condor_submit_dag</a:t>
            </a:r>
            <a:r>
              <a:rPr lang="en-US" sz="2400" b="1" dirty="0">
                <a:solidFill>
                  <a:srgbClr val="CB3A46"/>
                </a:solidFill>
                <a:latin typeface="Courier"/>
                <a:cs typeface="Courier"/>
              </a:rPr>
              <a:t> </a:t>
            </a:r>
            <a:r>
              <a:rPr lang="en-US" sz="2400" b="1" i="1" dirty="0" err="1">
                <a:solidFill>
                  <a:srgbClr val="CB3A46"/>
                </a:solidFill>
                <a:latin typeface="Courier"/>
                <a:cs typeface="Courier"/>
              </a:rPr>
              <a:t>dag_file</a:t>
            </a:r>
            <a:endParaRPr lang="en-US" b="1" i="1" dirty="0">
              <a:solidFill>
                <a:srgbClr val="CB3A46"/>
              </a:solidFill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358339"/>
            <a:ext cx="7132017" cy="2400657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condor_submit_dag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my.dag</a:t>
            </a:r>
            <a:endParaRPr lang="en-US" sz="1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1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------------------------------------------------------------------</a:t>
            </a:r>
          </a:p>
          <a:p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File for submitting this DAG to HTCondor     : </a:t>
            </a:r>
            <a:r>
              <a:rPr lang="en-US" sz="1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mydag.dag.condor.sub</a:t>
            </a:r>
            <a:endParaRPr lang="en-US" sz="1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Log of </a:t>
            </a:r>
            <a:r>
              <a:rPr lang="en-US" sz="1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DAGMan</a:t>
            </a:r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debugging messages             : </a:t>
            </a:r>
            <a:r>
              <a:rPr lang="en-US" sz="1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mydag.dag.dagman.out</a:t>
            </a:r>
            <a:endParaRPr lang="en-US" sz="1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Log of HTCondor library output               : </a:t>
            </a:r>
            <a:r>
              <a:rPr lang="en-US" sz="1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mydag.dag.lib.out</a:t>
            </a:r>
            <a:endParaRPr lang="en-US" sz="1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Log of HTCondor library error messages       : </a:t>
            </a:r>
            <a:r>
              <a:rPr lang="en-US" sz="1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mydag.dag.lib.err</a:t>
            </a:r>
            <a:endParaRPr lang="en-US" sz="1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Log of the life of </a:t>
            </a:r>
            <a:r>
              <a:rPr lang="en-US" sz="1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condor_dagman</a:t>
            </a:r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itself      : </a:t>
            </a:r>
            <a:r>
              <a:rPr lang="en-US" sz="1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mydag.dag.dagman.log</a:t>
            </a:r>
            <a:endParaRPr lang="en-US" sz="1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1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Submitting job(s).</a:t>
            </a:r>
          </a:p>
          <a:p>
            <a:r>
              <a:rPr lang="en-US" sz="1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 job(s) submitted to cluster 128.</a:t>
            </a:r>
          </a:p>
          <a:p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------------------------------------------------------------------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F7A6C8-91AD-D84B-80EB-E9E1669797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69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-20538"/>
            <a:ext cx="6946900" cy="857250"/>
          </a:xfrm>
        </p:spPr>
        <p:txBody>
          <a:bodyPr>
            <a:noAutofit/>
          </a:bodyPr>
          <a:lstStyle/>
          <a:p>
            <a:r>
              <a:rPr lang="en-US" sz="2800" dirty="0"/>
              <a:t>A submitted DAG creates a </a:t>
            </a:r>
            <a:br>
              <a:rPr lang="en-US" sz="2800" dirty="0"/>
            </a:br>
            <a:r>
              <a:rPr lang="en-US" sz="2800" i="1" dirty="0" err="1"/>
              <a:t>DAGMan</a:t>
            </a:r>
            <a:r>
              <a:rPr lang="en-US" sz="2800" i="1" dirty="0"/>
              <a:t> job </a:t>
            </a:r>
            <a:r>
              <a:rPr lang="en-US" sz="2800" dirty="0"/>
              <a:t>in the queue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039534"/>
            <a:ext cx="8064896" cy="1604224"/>
          </a:xfrm>
        </p:spPr>
        <p:txBody>
          <a:bodyPr>
            <a:normAutofit/>
          </a:bodyPr>
          <a:lstStyle/>
          <a:p>
            <a:r>
              <a:rPr lang="en-US" sz="2400" dirty="0" err="1"/>
              <a:t>DAGMan</a:t>
            </a:r>
            <a:r>
              <a:rPr lang="en-US" sz="2400" dirty="0"/>
              <a:t> runs on the access point, as a job in the queue</a:t>
            </a:r>
          </a:p>
          <a:p>
            <a:r>
              <a:rPr lang="en-US" sz="2400" dirty="0"/>
              <a:t>At first: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52" y="2283718"/>
            <a:ext cx="8064896" cy="2523768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endParaRPr lang="en-US" sz="16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OWNER    BATCH_NAME     SUBMITTED   DONE   RUN   IDLE  TOTAL  JOB_IDS</a:t>
            </a:r>
          </a:p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lice   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my.dag+128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   4/30 18:08      _     _      _      _  0.0 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 jobs; 0 completed, 0 removed, 0 idle,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 running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0 held, 0 suspended</a:t>
            </a:r>
          </a:p>
          <a:p>
            <a:endParaRPr lang="is-I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r>
              <a:rPr lang="en-US" sz="16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-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nobatch</a:t>
            </a:r>
            <a:endParaRPr lang="en-US" sz="16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ID     OWNER    SUBMITTED     RUN_TIME ST PRI SIZE CMD</a:t>
            </a:r>
          </a:p>
          <a:p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128.0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  alice   4/30 18:08   0+00:00:06 R  0    0.3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condor_dagman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 jobs; 0 completed, 0 removed, 0 idle,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 running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0 held, 0 suspended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6912E9-6D3F-DB46-A5DF-98EB0379B9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656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-20538"/>
            <a:ext cx="6946900" cy="857250"/>
          </a:xfrm>
        </p:spPr>
        <p:txBody>
          <a:bodyPr>
            <a:noAutofit/>
          </a:bodyPr>
          <a:lstStyle/>
          <a:p>
            <a:r>
              <a:rPr lang="en-US" sz="2800" dirty="0"/>
              <a:t>Jobs are automatically submitted by the </a:t>
            </a:r>
            <a:r>
              <a:rPr lang="en-US" sz="2800" dirty="0" err="1"/>
              <a:t>DAGMan</a:t>
            </a:r>
            <a:r>
              <a:rPr lang="en-US" sz="2800" dirty="0"/>
              <a:t>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111542"/>
            <a:ext cx="7636074" cy="1604224"/>
          </a:xfrm>
        </p:spPr>
        <p:txBody>
          <a:bodyPr>
            <a:normAutofit/>
          </a:bodyPr>
          <a:lstStyle/>
          <a:p>
            <a:r>
              <a:rPr lang="en-US" sz="2400" dirty="0"/>
              <a:t>Seconds later, node </a:t>
            </a:r>
            <a:r>
              <a:rPr lang="en-US" sz="2400" b="1" dirty="0">
                <a:solidFill>
                  <a:srgbClr val="7030A0"/>
                </a:solidFill>
              </a:rPr>
              <a:t>A</a:t>
            </a:r>
            <a:r>
              <a:rPr lang="en-US" sz="2400" dirty="0"/>
              <a:t> is submitted: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52" y="1707654"/>
            <a:ext cx="8064896" cy="2739211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endParaRPr lang="en-US" sz="16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OWNER   BATCH_NAME   SUBMITTED  DONE  RUN 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b="1" dirty="0">
                <a:solidFill>
                  <a:srgbClr val="C77EFF"/>
                </a:solidFill>
                <a:latin typeface="Courier" charset="0"/>
                <a:ea typeface="Courier" charset="0"/>
                <a:cs typeface="Courier" charset="0"/>
              </a:rPr>
              <a:t>IDLE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TOTAL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JOB_IDS</a:t>
            </a:r>
          </a:p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lice   my.dag+128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4/30 18:08     _    _     </a:t>
            </a:r>
            <a:r>
              <a:rPr lang="is-IS" dirty="0">
                <a:solidFill>
                  <a:srgbClr val="C77EFF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     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5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 129.0 </a:t>
            </a:r>
          </a:p>
          <a:p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2 jobs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; 0 completed, 0 removed, </a:t>
            </a:r>
            <a:r>
              <a:rPr lang="is-IS" b="1" dirty="0">
                <a:solidFill>
                  <a:srgbClr val="C77EFF"/>
                </a:solidFill>
                <a:latin typeface="Courier" charset="0"/>
                <a:ea typeface="Courier" charset="0"/>
                <a:cs typeface="Courier" charset="0"/>
              </a:rPr>
              <a:t>1 idle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1 running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0 held, 0 suspended</a:t>
            </a:r>
          </a:p>
          <a:p>
            <a:endParaRPr lang="is-I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r>
              <a:rPr lang="en-US" sz="16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-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nobatch</a:t>
            </a:r>
            <a:endParaRPr lang="en-US" sz="16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ID     OWNER    SUBMITTED     RUN_TIME ST PRI SIZE CMD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128.0   alice   4/30 18:08   0+00:00:36 R  0    0.3 condor_dagman</a:t>
            </a:r>
          </a:p>
          <a:p>
            <a:r>
              <a:rPr lang="is-IS" b="1" dirty="0">
                <a:solidFill>
                  <a:srgbClr val="C77EFF"/>
                </a:solidFill>
                <a:latin typeface="Courier" charset="0"/>
                <a:ea typeface="Courier" charset="0"/>
                <a:cs typeface="Courier" charset="0"/>
              </a:rPr>
              <a:t>129.0   alice   4/30 18:08   0+00:00:00 I  0    0.3 A_split.sh</a:t>
            </a:r>
          </a:p>
          <a:p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2 jobs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; 0 completed, 0 removed, </a:t>
            </a:r>
            <a:r>
              <a:rPr lang="is-IS" b="1" dirty="0">
                <a:solidFill>
                  <a:srgbClr val="C77EFF"/>
                </a:solidFill>
                <a:latin typeface="Courier" charset="0"/>
                <a:ea typeface="Courier" charset="0"/>
                <a:cs typeface="Courier" charset="0"/>
              </a:rPr>
              <a:t>1 idle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1 running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0 held, 0 suspended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88D14D-ED71-1846-838E-EBD0FBA755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03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-20538"/>
            <a:ext cx="6946900" cy="857250"/>
          </a:xfrm>
        </p:spPr>
        <p:txBody>
          <a:bodyPr>
            <a:noAutofit/>
          </a:bodyPr>
          <a:lstStyle/>
          <a:p>
            <a:r>
              <a:rPr lang="en-US" sz="2800" dirty="0"/>
              <a:t>Jobs are automatically submitted by the </a:t>
            </a:r>
            <a:r>
              <a:rPr lang="en-US" sz="2800" dirty="0" err="1"/>
              <a:t>DAGMan</a:t>
            </a:r>
            <a:r>
              <a:rPr lang="en-US" sz="2800" dirty="0"/>
              <a:t>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059582"/>
            <a:ext cx="8208912" cy="1604224"/>
          </a:xfrm>
        </p:spPr>
        <p:txBody>
          <a:bodyPr>
            <a:normAutofit/>
          </a:bodyPr>
          <a:lstStyle/>
          <a:p>
            <a:r>
              <a:rPr lang="en-US" sz="2400" dirty="0"/>
              <a:t>After </a:t>
            </a:r>
            <a:r>
              <a:rPr lang="en-US" sz="2400" b="1" dirty="0">
                <a:solidFill>
                  <a:srgbClr val="7030A0"/>
                </a:solidFill>
              </a:rPr>
              <a:t>A</a:t>
            </a:r>
            <a:r>
              <a:rPr lang="en-US" sz="2400" dirty="0"/>
              <a:t> completes, </a:t>
            </a:r>
            <a:r>
              <a:rPr lang="en-US" sz="2400" b="1" dirty="0">
                <a:solidFill>
                  <a:srgbClr val="2F7CDE"/>
                </a:solidFill>
              </a:rPr>
              <a:t>B1-3</a:t>
            </a:r>
            <a:r>
              <a:rPr lang="en-US" sz="2400" dirty="0"/>
              <a:t> are submitted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1563638"/>
            <a:ext cx="8208912" cy="3170099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endParaRPr lang="en-US" sz="16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OWNER   BATCH_NAME   SUBMITTED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b="1" dirty="0">
                <a:solidFill>
                  <a:srgbClr val="C77EFF"/>
                </a:solidFill>
                <a:latin typeface="Courier" charset="0"/>
                <a:ea typeface="Courier" charset="0"/>
                <a:cs typeface="Courier" charset="0"/>
              </a:rPr>
              <a:t>DONE</a:t>
            </a:r>
            <a:r>
              <a:rPr lang="is-I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RUN  </a:t>
            </a:r>
            <a:r>
              <a:rPr lang="is-IS" b="1" dirty="0">
                <a:solidFill>
                  <a:srgbClr val="7BC7FF"/>
                </a:solidFill>
                <a:latin typeface="Courier" charset="0"/>
                <a:ea typeface="Courier" charset="0"/>
                <a:cs typeface="Courier" charset="0"/>
              </a:rPr>
              <a:t>IDLE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 TOTAL  JOB_IDS</a:t>
            </a:r>
          </a:p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lice 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my.dag+128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4/30 18:08    </a:t>
            </a:r>
            <a:r>
              <a:rPr lang="is-IS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b="1" dirty="0">
                <a:solidFill>
                  <a:srgbClr val="C77EFF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   _     </a:t>
            </a:r>
            <a:r>
              <a:rPr lang="is-IS" b="1" dirty="0">
                <a:solidFill>
                  <a:srgbClr val="7BC7FF"/>
                </a:solidFill>
                <a:latin typeface="Courier" charset="0"/>
                <a:ea typeface="Courier" charset="0"/>
                <a:cs typeface="Courier" charset="0"/>
              </a:rPr>
              <a:t>3</a:t>
            </a:r>
            <a:r>
              <a:rPr lang="is-IS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   5  130.0...132.0 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4 jobs; 0 completed, 0 removed, </a:t>
            </a:r>
            <a:r>
              <a:rPr lang="is-IS" b="1" dirty="0">
                <a:solidFill>
                  <a:srgbClr val="7BC7FF"/>
                </a:solidFill>
                <a:latin typeface="Courier" charset="0"/>
                <a:ea typeface="Courier" charset="0"/>
                <a:cs typeface="Courier" charset="0"/>
              </a:rPr>
              <a:t>3 idle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 running, 0 held, 0 suspended</a:t>
            </a:r>
          </a:p>
          <a:p>
            <a:endParaRPr lang="is-I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r>
              <a:rPr lang="en-US" sz="16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-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nobatch</a:t>
            </a:r>
            <a:endParaRPr lang="en-US" sz="16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ID     OWNER    SUBMITTED     RUN_TIME ST PRI SIZE CMD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128.0   alice   4/30 18:08   0+00:20:36 R  0    0.3 condor_dagman</a:t>
            </a:r>
          </a:p>
          <a:p>
            <a:r>
              <a:rPr lang="is-IS" b="1" dirty="0">
                <a:solidFill>
                  <a:srgbClr val="7BC7FF"/>
                </a:solidFill>
                <a:latin typeface="Courier" charset="0"/>
                <a:ea typeface="Courier" charset="0"/>
                <a:cs typeface="Courier" charset="0"/>
              </a:rPr>
              <a:t>130.0   alice   4/30 18:18   0+00:00:00 I  0    0.3 B_run.sh</a:t>
            </a:r>
          </a:p>
          <a:p>
            <a:r>
              <a:rPr lang="is-IS" b="1" dirty="0">
                <a:solidFill>
                  <a:srgbClr val="7BC7FF"/>
                </a:solidFill>
                <a:latin typeface="Courier" charset="0"/>
                <a:ea typeface="Courier" charset="0"/>
                <a:cs typeface="Courier" charset="0"/>
              </a:rPr>
              <a:t>131.0   alice   4/30 18:18   0+00:00:00 I  0    0.3 B_run.sh</a:t>
            </a:r>
          </a:p>
          <a:p>
            <a:r>
              <a:rPr lang="is-IS" b="1" dirty="0">
                <a:solidFill>
                  <a:srgbClr val="7BC7FF"/>
                </a:solidFill>
                <a:latin typeface="Courier" charset="0"/>
                <a:ea typeface="Courier" charset="0"/>
                <a:cs typeface="Courier" charset="0"/>
              </a:rPr>
              <a:t>132.0   alice   4/30 18:18   0+00:00:00 I  0    0.3 B_run.sh</a:t>
            </a:r>
          </a:p>
          <a:p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4 jobs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; 0 completed, 0 removed, </a:t>
            </a:r>
            <a:r>
              <a:rPr lang="is-IS" b="1" dirty="0">
                <a:solidFill>
                  <a:srgbClr val="7BC7FF"/>
                </a:solidFill>
                <a:latin typeface="Courier" charset="0"/>
                <a:ea typeface="Courier" charset="0"/>
                <a:cs typeface="Courier" charset="0"/>
              </a:rPr>
              <a:t>3 idle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 running, 0 held, 0 suspended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4BD0E3-FE87-AD4F-8FB3-D6BEE83728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675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-20538"/>
            <a:ext cx="6946900" cy="857250"/>
          </a:xfrm>
        </p:spPr>
        <p:txBody>
          <a:bodyPr>
            <a:noAutofit/>
          </a:bodyPr>
          <a:lstStyle/>
          <a:p>
            <a:r>
              <a:rPr lang="en-US" sz="2800" dirty="0"/>
              <a:t>Jobs are automatically submitted by the </a:t>
            </a:r>
            <a:r>
              <a:rPr lang="en-US" sz="2800" dirty="0" err="1"/>
              <a:t>DAGMan</a:t>
            </a:r>
            <a:r>
              <a:rPr lang="en-US" sz="2800" dirty="0"/>
              <a:t>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059582"/>
            <a:ext cx="8064896" cy="1604224"/>
          </a:xfrm>
        </p:spPr>
        <p:txBody>
          <a:bodyPr>
            <a:normAutofit/>
          </a:bodyPr>
          <a:lstStyle/>
          <a:p>
            <a:r>
              <a:rPr lang="en-US" sz="2400" dirty="0"/>
              <a:t>After </a:t>
            </a:r>
            <a:r>
              <a:rPr lang="en-US" sz="2400" b="1" dirty="0">
                <a:solidFill>
                  <a:srgbClr val="2F7CDE"/>
                </a:solidFill>
              </a:rPr>
              <a:t>B1-3</a:t>
            </a:r>
            <a:r>
              <a:rPr lang="en-US" sz="2400" dirty="0"/>
              <a:t> complete, node </a:t>
            </a:r>
            <a:r>
              <a:rPr lang="en-US" sz="2400" b="1" dirty="0">
                <a:solidFill>
                  <a:srgbClr val="EC8F1A"/>
                </a:solidFill>
              </a:rPr>
              <a:t>C</a:t>
            </a:r>
            <a:r>
              <a:rPr lang="en-US" sz="2400" dirty="0"/>
              <a:t> is submitted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1635646"/>
            <a:ext cx="8064895" cy="2739211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endParaRPr lang="en-US" sz="16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OWNER   BATCH_NAME   SUBMITTED  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DONE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RUN  </a:t>
            </a:r>
            <a:r>
              <a:rPr lang="is-IS" b="1" dirty="0">
                <a:solidFill>
                  <a:srgbClr val="FFB05D"/>
                </a:solidFill>
                <a:latin typeface="Courier" charset="0"/>
                <a:ea typeface="Courier" charset="0"/>
                <a:cs typeface="Courier" charset="0"/>
              </a:rPr>
              <a:t>IDLE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 TOTAL  JOB_IDS</a:t>
            </a:r>
          </a:p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lice 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my.dag+128  4/30 18:08    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   _     </a:t>
            </a:r>
            <a:r>
              <a:rPr lang="is-IS" b="1" dirty="0">
                <a:solidFill>
                  <a:srgbClr val="FFB05D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   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5  133.0 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2 jobs; 0 completed, 0 removed, </a:t>
            </a:r>
            <a:r>
              <a:rPr lang="is-IS" b="1" dirty="0">
                <a:solidFill>
                  <a:srgbClr val="FFB05D"/>
                </a:solidFill>
                <a:latin typeface="Courier" charset="0"/>
                <a:ea typeface="Courier" charset="0"/>
                <a:cs typeface="Courier" charset="0"/>
              </a:rPr>
              <a:t>1 idle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1 running, 0 held, 0 suspended</a:t>
            </a:r>
          </a:p>
          <a:p>
            <a:endParaRPr lang="is-I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r>
              <a:rPr lang="en-US" sz="16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-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nobatch</a:t>
            </a:r>
            <a:endParaRPr lang="en-US" sz="16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ID     OWNER    SUBMITTED     RUN_TIME ST PRI SIZE CMD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128.0   alice   4/30 18:08   0+00:46:36 R  0    0.3 condor_dagman</a:t>
            </a:r>
          </a:p>
          <a:p>
            <a:r>
              <a:rPr lang="is-IS" b="1" dirty="0">
                <a:solidFill>
                  <a:srgbClr val="FFB05D"/>
                </a:solidFill>
                <a:latin typeface="Courier" charset="0"/>
                <a:ea typeface="Courier" charset="0"/>
                <a:cs typeface="Courier" charset="0"/>
              </a:rPr>
              <a:t>133.0   alice   4/30 18:54   0+00:00:00 I  0    0.3 C_combine.sh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2 jobs; 0 completed, 0 removed, </a:t>
            </a:r>
            <a:r>
              <a:rPr lang="is-IS" b="1" dirty="0">
                <a:solidFill>
                  <a:srgbClr val="FFB05D"/>
                </a:solidFill>
                <a:latin typeface="Courier" charset="0"/>
                <a:ea typeface="Courier" charset="0"/>
                <a:cs typeface="Courier" charset="0"/>
              </a:rPr>
              <a:t>1 idle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1 running, 0 held, 0 suspended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78EBA-A704-214F-9E08-B39B924F3C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522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Session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39552" y="1059582"/>
            <a:ext cx="8352928" cy="3514725"/>
          </a:xfrm>
        </p:spPr>
        <p:txBody>
          <a:bodyPr/>
          <a:lstStyle/>
          <a:p>
            <a:r>
              <a:rPr lang="en-US" sz="2800" dirty="0"/>
              <a:t>Why create a workflow?</a:t>
            </a:r>
          </a:p>
          <a:p>
            <a:r>
              <a:rPr lang="en-US" sz="2800" dirty="0"/>
              <a:t>Describe workflows as </a:t>
            </a:r>
            <a:r>
              <a:rPr lang="en-US" sz="2800" i="1" dirty="0"/>
              <a:t>directed acyclic graphs</a:t>
            </a:r>
            <a:r>
              <a:rPr lang="en-US" sz="2800" dirty="0"/>
              <a:t> (DAGs)</a:t>
            </a:r>
          </a:p>
          <a:p>
            <a:r>
              <a:rPr lang="en-US" sz="2800" dirty="0"/>
              <a:t>Workflow execution via </a:t>
            </a:r>
            <a:r>
              <a:rPr lang="en-US" sz="2800" dirty="0" err="1"/>
              <a:t>DAGMan</a:t>
            </a:r>
            <a:r>
              <a:rPr lang="en-US" sz="2800" dirty="0"/>
              <a:t> (DAG Manager)</a:t>
            </a:r>
          </a:p>
          <a:p>
            <a:r>
              <a:rPr lang="en-US" sz="2800" dirty="0"/>
              <a:t>Node-level options in a DAG</a:t>
            </a:r>
          </a:p>
          <a:p>
            <a:r>
              <a:rPr lang="en-US" sz="2800" dirty="0"/>
              <a:t>Modular organization of DAG components</a:t>
            </a:r>
          </a:p>
          <a:p>
            <a:r>
              <a:rPr lang="en-US" sz="2800" dirty="0"/>
              <a:t>Additional </a:t>
            </a:r>
            <a:r>
              <a:rPr lang="en-US" sz="2800" dirty="0" err="1"/>
              <a:t>DAGMan</a:t>
            </a:r>
            <a:r>
              <a:rPr lang="en-US" sz="2800" dirty="0"/>
              <a:t> Features</a:t>
            </a:r>
          </a:p>
          <a:p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-20538"/>
            <a:ext cx="6946900" cy="857250"/>
          </a:xfrm>
        </p:spPr>
        <p:txBody>
          <a:bodyPr>
            <a:noAutofit/>
          </a:bodyPr>
          <a:lstStyle/>
          <a:p>
            <a:r>
              <a:rPr lang="en-US" sz="2800" dirty="0"/>
              <a:t>Status files are created at the time of DAG submission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755576" y="1541519"/>
            <a:ext cx="7632848" cy="12438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	B1.sub		B2.sub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B3.sub		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	</a:t>
            </a:r>
            <a:r>
              <a:rPr lang="en-US" sz="1600" i="1" dirty="0">
                <a:latin typeface="Courier" charset="0"/>
                <a:ea typeface="Courier" charset="0"/>
                <a:cs typeface="Courier" charset="0"/>
              </a:rPr>
              <a:t>(other job files)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my.dag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16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my.dag.condor.sub</a:t>
            </a:r>
            <a:r>
              <a:rPr lang="en-US" sz="16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my.dag.dagman.log</a:t>
            </a:r>
            <a:endParaRPr lang="en-US" sz="1600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my.dag.dagman.out</a:t>
            </a:r>
            <a:r>
              <a:rPr lang="en-US" sz="1600" b="1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b="1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my.dag.lib.err</a:t>
            </a:r>
            <a:r>
              <a:rPr lang="en-US" sz="1600" b="1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b="1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my.dag.lib.out</a:t>
            </a:r>
            <a:endParaRPr lang="en-US" sz="1600" b="1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my.dag.nodes.log</a:t>
            </a:r>
            <a:endParaRPr lang="en-US" sz="1600" b="1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65696" y="1203598"/>
            <a:ext cx="14580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dag_dir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827584" y="3002760"/>
            <a:ext cx="7348042" cy="185142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*.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condor.sub</a:t>
            </a:r>
            <a:r>
              <a:rPr lang="en-US" sz="1800" dirty="0">
                <a:latin typeface="+mn-lt"/>
              </a:rPr>
              <a:t> and 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*.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dagman.log</a:t>
            </a:r>
            <a:r>
              <a:rPr lang="en-US" sz="1800" dirty="0">
                <a:latin typeface="+mn-lt"/>
              </a:rPr>
              <a:t> describe the queued </a:t>
            </a:r>
            <a:r>
              <a:rPr lang="en-US" sz="1800" dirty="0" err="1">
                <a:latin typeface="+mn-lt"/>
              </a:rPr>
              <a:t>DAGMan</a:t>
            </a:r>
            <a:r>
              <a:rPr lang="en-US" sz="1800" dirty="0">
                <a:latin typeface="+mn-lt"/>
              </a:rPr>
              <a:t> job process, as for any other jobs</a:t>
            </a:r>
          </a:p>
          <a:p>
            <a:pPr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*.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dagman.out</a:t>
            </a:r>
            <a:r>
              <a:rPr lang="en-US" sz="1800" dirty="0">
                <a:latin typeface="+mn-lt"/>
              </a:rPr>
              <a:t> has </a:t>
            </a:r>
            <a:r>
              <a:rPr lang="en-US" sz="1800" dirty="0" err="1">
                <a:latin typeface="+mn-lt"/>
              </a:rPr>
              <a:t>DAGMan</a:t>
            </a:r>
            <a:r>
              <a:rPr lang="en-US" sz="1800" dirty="0">
                <a:latin typeface="+mn-lt"/>
              </a:rPr>
              <a:t>-specific logging (look to first for errors)</a:t>
            </a:r>
          </a:p>
          <a:p>
            <a:pPr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*.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lib.err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/out</a:t>
            </a:r>
            <a:r>
              <a:rPr lang="en-US" sz="1800" b="1" dirty="0">
                <a:latin typeface="+mn-lt"/>
                <a:ea typeface="Courier" charset="0"/>
                <a:cs typeface="Courier" charset="0"/>
              </a:rPr>
              <a:t> </a:t>
            </a:r>
            <a:r>
              <a:rPr lang="en-US" sz="1800" dirty="0">
                <a:latin typeface="+mn-lt"/>
                <a:ea typeface="Courier" charset="0"/>
                <a:cs typeface="Courier" charset="0"/>
              </a:rPr>
              <a:t>contain </a:t>
            </a:r>
            <a:r>
              <a:rPr lang="en-US" sz="1800" dirty="0" err="1">
                <a:latin typeface="+mn-lt"/>
                <a:ea typeface="Courier" charset="0"/>
                <a:cs typeface="Courier" charset="0"/>
              </a:rPr>
              <a:t>std</a:t>
            </a:r>
            <a:r>
              <a:rPr lang="en-US" sz="1800" dirty="0">
                <a:latin typeface="+mn-lt"/>
                <a:ea typeface="Courier" charset="0"/>
                <a:cs typeface="Courier" charset="0"/>
              </a:rPr>
              <a:t> err/out for the </a:t>
            </a:r>
            <a:r>
              <a:rPr lang="en-US" sz="1800" dirty="0" err="1">
                <a:latin typeface="+mn-lt"/>
                <a:ea typeface="Courier" charset="0"/>
                <a:cs typeface="Courier" charset="0"/>
              </a:rPr>
              <a:t>DAGMan</a:t>
            </a:r>
            <a:r>
              <a:rPr lang="en-US" sz="1800" dirty="0">
                <a:latin typeface="+mn-lt"/>
                <a:ea typeface="Courier" charset="0"/>
                <a:cs typeface="Courier" charset="0"/>
              </a:rPr>
              <a:t> job process</a:t>
            </a:r>
          </a:p>
          <a:p>
            <a:pPr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*.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nodes.log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>
                <a:latin typeface="+mn-lt"/>
                <a:ea typeface="Courier" charset="0"/>
                <a:cs typeface="Courier" charset="0"/>
              </a:rPr>
              <a:t>is a combined log of all jobs within the DAG</a:t>
            </a:r>
            <a:endParaRPr lang="en-US" sz="1800" b="1" dirty="0">
              <a:latin typeface="+mn-lt"/>
              <a:ea typeface="Courier" charset="0"/>
              <a:cs typeface="Courier" charset="0"/>
            </a:endParaRPr>
          </a:p>
          <a:p>
            <a:endParaRPr lang="en-US" sz="18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F97939-080D-A84E-8AD1-FDDFE1B1BA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175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DAG Completion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007987" y="3002760"/>
            <a:ext cx="7020397" cy="185142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*.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dagman.metrics</a:t>
            </a:r>
            <a:r>
              <a:rPr lang="en-US" sz="2000" dirty="0">
                <a:ea typeface="Courier" charset="0"/>
                <a:cs typeface="Courier" charset="0"/>
              </a:rPr>
              <a:t> </a:t>
            </a:r>
            <a:r>
              <a:rPr lang="en-US" sz="2000" dirty="0">
                <a:latin typeface="+mn-lt"/>
                <a:ea typeface="Courier" charset="0"/>
                <a:cs typeface="Courier" charset="0"/>
              </a:rPr>
              <a:t>is a summary of events and outcomes</a:t>
            </a:r>
            <a:endParaRPr lang="en-US" sz="2000" b="1" dirty="0">
              <a:latin typeface="+mn-lt"/>
              <a:ea typeface="Courier" charset="0"/>
              <a:cs typeface="Courier" charset="0"/>
            </a:endParaRPr>
          </a:p>
          <a:p>
            <a:pPr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*.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dagman.log</a:t>
            </a:r>
            <a:r>
              <a:rPr lang="en-US" sz="2000" dirty="0">
                <a:latin typeface="+mn-lt"/>
              </a:rPr>
              <a:t> will note the completion of the </a:t>
            </a:r>
            <a:r>
              <a:rPr lang="en-US" sz="2000" dirty="0" err="1">
                <a:latin typeface="+mn-lt"/>
              </a:rPr>
              <a:t>DAGMan</a:t>
            </a:r>
            <a:r>
              <a:rPr lang="en-US" sz="2000" dirty="0">
                <a:latin typeface="+mn-lt"/>
              </a:rPr>
              <a:t> job</a:t>
            </a:r>
          </a:p>
          <a:p>
            <a:pPr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*.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dagman.out</a:t>
            </a:r>
            <a:r>
              <a:rPr lang="en-US" sz="2000" dirty="0">
                <a:latin typeface="+mn-lt"/>
              </a:rPr>
              <a:t> has detailed logging (look to first for errors)</a:t>
            </a:r>
          </a:p>
        </p:txBody>
      </p:sp>
      <p:sp>
        <p:nvSpPr>
          <p:cNvPr id="7" name="Rectangle 6"/>
          <p:cNvSpPr/>
          <p:nvPr/>
        </p:nvSpPr>
        <p:spPr>
          <a:xfrm>
            <a:off x="755576" y="1541519"/>
            <a:ext cx="7632848" cy="12438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	B1.sub		B2.sub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B3.sub		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	</a:t>
            </a:r>
            <a:r>
              <a:rPr lang="en-US" sz="1600" i="1" dirty="0">
                <a:latin typeface="Courier" charset="0"/>
                <a:ea typeface="Courier" charset="0"/>
                <a:cs typeface="Courier" charset="0"/>
              </a:rPr>
              <a:t>(other job files)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my.dag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16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my.dag.condor.sub</a:t>
            </a:r>
            <a:r>
              <a:rPr lang="en-US" sz="1600" b="1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b="1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my.dag.dagman.log</a:t>
            </a:r>
            <a:endParaRPr lang="en-US" sz="1600" b="1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my.dag.dagman.out</a:t>
            </a:r>
            <a:r>
              <a:rPr lang="en-US" sz="1600" b="1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my.dag.lib.err</a:t>
            </a:r>
            <a:r>
              <a:rPr lang="en-US" sz="16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my.dag.lib.out</a:t>
            </a:r>
            <a:endParaRPr lang="en-US" sz="16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my.dag.nodes.log</a:t>
            </a:r>
            <a:r>
              <a:rPr lang="en-US" sz="16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my.dag.dagman.metrics</a:t>
            </a:r>
            <a:endParaRPr lang="en-US" sz="1600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5696" y="1203598"/>
            <a:ext cx="14580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dag_dir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B73715-7484-4042-89C2-46ECBC02F3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62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2313" y="2715766"/>
            <a:ext cx="7772400" cy="1021556"/>
          </a:xfrm>
        </p:spPr>
        <p:txBody>
          <a:bodyPr/>
          <a:lstStyle/>
          <a:p>
            <a:r>
              <a:rPr lang="en-US" dirty="0"/>
              <a:t>Stopping, restarting, and troubleshooting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,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546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Removing a DAG from the queue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987574"/>
            <a:ext cx="8064896" cy="1553766"/>
          </a:xfrm>
        </p:spPr>
        <p:txBody>
          <a:bodyPr>
            <a:noAutofit/>
          </a:bodyPr>
          <a:lstStyle/>
          <a:p>
            <a:r>
              <a:rPr lang="en-US" sz="2000" dirty="0"/>
              <a:t>Remove the </a:t>
            </a:r>
            <a:r>
              <a:rPr lang="en-US" sz="2000" dirty="0" err="1"/>
              <a:t>DAGMan</a:t>
            </a:r>
            <a:r>
              <a:rPr lang="en-US" sz="2000" dirty="0"/>
              <a:t> job in order to stop and remove the entire DAG:</a:t>
            </a:r>
          </a:p>
          <a:p>
            <a:pPr marL="342900" lvl="1" indent="0" algn="ctr">
              <a:buNone/>
            </a:pPr>
            <a:r>
              <a:rPr lang="en-US" sz="2400" b="1" dirty="0" err="1">
                <a:solidFill>
                  <a:srgbClr val="CB3A46"/>
                </a:solidFill>
                <a:latin typeface="Courier"/>
                <a:cs typeface="Courier"/>
              </a:rPr>
              <a:t>condor_rm</a:t>
            </a:r>
            <a:r>
              <a:rPr lang="en-US" sz="2400" b="1" dirty="0">
                <a:solidFill>
                  <a:srgbClr val="CB3A46"/>
                </a:solidFill>
                <a:latin typeface="Courier"/>
                <a:cs typeface="Courier"/>
              </a:rPr>
              <a:t> </a:t>
            </a:r>
            <a:r>
              <a:rPr lang="en-US" sz="2400" b="1" i="1" dirty="0" err="1">
                <a:solidFill>
                  <a:srgbClr val="CB3A46"/>
                </a:solidFill>
                <a:latin typeface="Courier"/>
                <a:cs typeface="Courier"/>
              </a:rPr>
              <a:t>dagman_jobID</a:t>
            </a:r>
            <a:endParaRPr lang="en-US" sz="1600" b="1" i="1" dirty="0">
              <a:solidFill>
                <a:srgbClr val="CB3A46"/>
              </a:solidFill>
              <a:latin typeface="Courier"/>
              <a:cs typeface="Courier"/>
            </a:endParaRP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Creates a </a:t>
            </a: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rescue file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so that only incomplete or unsuccessful NODES are repeated upon resubmission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99592" y="2931790"/>
            <a:ext cx="7276033" cy="1569660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endParaRPr lang="en-US" sz="1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OWNER   BATCH_NAME   SUBMITTED  DONE  RUN  IDLE  TOTAL  JOB_IDS</a:t>
            </a:r>
          </a:p>
          <a:p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is-I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lice   my.dag+128  4/30 8:08      4    _     1      6  129.0...133.0 </a:t>
            </a:r>
          </a:p>
          <a:p>
            <a:r>
              <a:rPr lang="is-I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2 jobs; 0 completed, 0 removed, 1 idle, 1 running, 0 held, 0 suspended</a:t>
            </a:r>
          </a:p>
          <a:p>
            <a:r>
              <a:rPr lang="en-US" sz="1800" dirty="0">
                <a:solidFill>
                  <a:schemeClr val="bg1"/>
                </a:solidFill>
                <a:latin typeface="Courier"/>
                <a:cs typeface="Courier"/>
              </a:rPr>
              <a:t>$ </a:t>
            </a:r>
            <a:r>
              <a:rPr lang="en-US" sz="1800" b="1" dirty="0" err="1">
                <a:solidFill>
                  <a:schemeClr val="bg1"/>
                </a:solidFill>
                <a:latin typeface="Courier"/>
                <a:cs typeface="Courier"/>
              </a:rPr>
              <a:t>condor_rm</a:t>
            </a:r>
            <a:r>
              <a:rPr lang="en-US" sz="1800" b="1" dirty="0">
                <a:solidFill>
                  <a:schemeClr val="bg1"/>
                </a:solidFill>
                <a:latin typeface="Courier"/>
                <a:cs typeface="Courier"/>
              </a:rPr>
              <a:t> 128</a:t>
            </a:r>
          </a:p>
          <a:p>
            <a:r>
              <a:rPr lang="en-US" sz="1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All jobs in cluster 128 have been marked for removal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1132B3-EAFD-DA4C-9CCE-EEE44BAAB0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013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Removal of a DAG creates a </a:t>
            </a:r>
            <a:r>
              <a:rPr lang="en-US" sz="2800" b="1" i="1" dirty="0"/>
              <a:t>rescue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2935993"/>
            <a:ext cx="7132018" cy="1532325"/>
          </a:xfrm>
        </p:spPr>
        <p:txBody>
          <a:bodyPr>
            <a:normAutofit fontScale="85000" lnSpcReduction="10000"/>
          </a:bodyPr>
          <a:lstStyle/>
          <a:p>
            <a:pPr marL="257175" lvl="1" indent="-257175">
              <a:buFont typeface="Arial"/>
              <a:buChar char="•"/>
            </a:pPr>
            <a:r>
              <a:rPr lang="en-US" sz="2625" dirty="0"/>
              <a:t>Named </a:t>
            </a:r>
            <a:r>
              <a:rPr lang="en-US" sz="2625" b="1" i="1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dag_file.</a:t>
            </a:r>
            <a:r>
              <a:rPr lang="en-US" sz="2625" b="1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rescue001</a:t>
            </a:r>
          </a:p>
          <a:p>
            <a:pPr marL="557213" lvl="2" indent="-257175"/>
            <a:r>
              <a:rPr lang="en-US" dirty="0"/>
              <a:t>increments if more rescue DAG files are created</a:t>
            </a:r>
            <a:endParaRPr lang="en-US" sz="2325" b="1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257175" lvl="1" indent="-257175">
              <a:buFont typeface="Arial"/>
              <a:buChar char="•"/>
            </a:pPr>
            <a:r>
              <a:rPr lang="en-US" sz="2625" dirty="0"/>
              <a:t>Records which NODES have completed successfully</a:t>
            </a:r>
          </a:p>
          <a:p>
            <a:pPr marL="557213" lvl="2" indent="-257175"/>
            <a:r>
              <a:rPr lang="en-US" sz="2325" dirty="0"/>
              <a:t>does not contain the actual DAG structure</a:t>
            </a:r>
          </a:p>
        </p:txBody>
      </p:sp>
      <p:sp>
        <p:nvSpPr>
          <p:cNvPr id="7" name="Rectangle 6"/>
          <p:cNvSpPr/>
          <p:nvPr/>
        </p:nvSpPr>
        <p:spPr>
          <a:xfrm>
            <a:off x="971600" y="1469511"/>
            <a:ext cx="7204026" cy="12438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A.sub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	 B1.sub  B2.sub  B3.sub  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C.sub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500" i="1" dirty="0">
                <a:latin typeface="Courier" charset="0"/>
                <a:ea typeface="Courier" charset="0"/>
                <a:cs typeface="Courier" charset="0"/>
              </a:rPr>
              <a:t>(other job files)</a:t>
            </a:r>
          </a:p>
          <a:p>
            <a:r>
              <a:rPr lang="en-US" sz="15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</a:t>
            </a:r>
            <a:r>
              <a:rPr lang="en-US" sz="15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		</a:t>
            </a:r>
            <a:r>
              <a:rPr lang="en-US" sz="15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my.dag.condor.sub</a:t>
            </a:r>
            <a:r>
              <a:rPr lang="en-US" sz="15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5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my.dag.dagman.log</a:t>
            </a:r>
            <a:endParaRPr lang="en-US" sz="15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5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my.dag.dagman.out</a:t>
            </a:r>
            <a:r>
              <a:rPr lang="en-US" sz="15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5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my.dag.lib.err</a:t>
            </a:r>
            <a:r>
              <a:rPr lang="en-US" sz="15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5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my.dag.lib.out</a:t>
            </a:r>
            <a:endParaRPr lang="en-US" sz="15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5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my.dag.metrics</a:t>
            </a:r>
            <a:r>
              <a:rPr lang="en-US" sz="15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5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my.dag.nodes.log</a:t>
            </a:r>
            <a:r>
              <a:rPr lang="en-US" sz="15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5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my.dag.rescue001</a:t>
            </a:r>
          </a:p>
        </p:txBody>
      </p:sp>
      <p:sp>
        <p:nvSpPr>
          <p:cNvPr id="8" name="Rectangle 7"/>
          <p:cNvSpPr/>
          <p:nvPr/>
        </p:nvSpPr>
        <p:spPr>
          <a:xfrm>
            <a:off x="899592" y="1131590"/>
            <a:ext cx="133882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latin typeface="Courier"/>
                <a:cs typeface="Courier"/>
              </a:rPr>
              <a:t>(</a:t>
            </a:r>
            <a:r>
              <a:rPr lang="en-US" sz="1500" dirty="0" err="1">
                <a:latin typeface="Courier"/>
                <a:cs typeface="Courier"/>
              </a:rPr>
              <a:t>dag_dir</a:t>
            </a:r>
            <a:r>
              <a:rPr lang="en-US" sz="1500" dirty="0">
                <a:latin typeface="Courier"/>
                <a:cs typeface="Courier"/>
              </a:rPr>
              <a:t>)/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49F445-4A82-A248-B486-7B5D9F7832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270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-20538"/>
            <a:ext cx="6946900" cy="857250"/>
          </a:xfrm>
        </p:spPr>
        <p:txBody>
          <a:bodyPr>
            <a:noAutofit/>
          </a:bodyPr>
          <a:lstStyle/>
          <a:p>
            <a:r>
              <a:rPr lang="en-US" sz="2800" dirty="0"/>
              <a:t>Rescue Files </a:t>
            </a:r>
            <a:br>
              <a:rPr lang="en-US" sz="2800" dirty="0"/>
            </a:br>
            <a:r>
              <a:rPr lang="en-US" sz="2800" dirty="0"/>
              <a:t>For Resuming a Failed DAG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200151"/>
            <a:ext cx="7848872" cy="353615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rescue file is created when: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a node fails</a:t>
            </a:r>
            <a:r>
              <a:rPr lang="en-US" dirty="0"/>
              <a:t>, and after </a:t>
            </a:r>
            <a:r>
              <a:rPr lang="en-US" dirty="0" err="1"/>
              <a:t>DAGMan</a:t>
            </a:r>
            <a:r>
              <a:rPr lang="en-US" dirty="0"/>
              <a:t> advances through any other possible nodes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the DAG is removed </a:t>
            </a:r>
            <a:r>
              <a:rPr lang="en-US" dirty="0"/>
              <a:t>from the queue 				(or </a:t>
            </a:r>
            <a:r>
              <a:rPr lang="en-US" b="1" dirty="0"/>
              <a:t>aborted</a:t>
            </a:r>
            <a:r>
              <a:rPr lang="en-US" dirty="0"/>
              <a:t>, see manual)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the DAG is </a:t>
            </a:r>
            <a:r>
              <a:rPr lang="en-US" b="1" dirty="0">
                <a:solidFill>
                  <a:srgbClr val="C00000"/>
                </a:solidFill>
              </a:rPr>
              <a:t>halted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and not unhalted 				(see manual)</a:t>
            </a:r>
          </a:p>
          <a:p>
            <a:r>
              <a:rPr lang="en-US" dirty="0"/>
              <a:t>Resubmission uses the rescue file (</a:t>
            </a:r>
            <a:r>
              <a:rPr lang="en-US" dirty="0">
                <a:solidFill>
                  <a:srgbClr val="C00000"/>
                </a:solidFill>
              </a:rPr>
              <a:t>if it exists</a:t>
            </a:r>
            <a:r>
              <a:rPr lang="en-US" dirty="0"/>
              <a:t>) when the original DAG file is resubmitted</a:t>
            </a:r>
          </a:p>
          <a:p>
            <a:pPr lvl="1"/>
            <a:r>
              <a:rPr lang="en-US" dirty="0"/>
              <a:t>override: </a:t>
            </a:r>
            <a:r>
              <a:rPr lang="en-US" sz="1800" b="1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condor_submit_dag</a:t>
            </a:r>
            <a:r>
              <a:rPr lang="en-US" sz="1800" b="1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i="1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dag_file</a:t>
            </a:r>
            <a:r>
              <a:rPr lang="en-US" sz="1800" b="1" i="1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-f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ABF14-072D-A94B-8AE2-71AA5F2DA1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96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087" y="1059582"/>
            <a:ext cx="3592587" cy="38164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51470"/>
            <a:ext cx="6946900" cy="857250"/>
          </a:xfrm>
        </p:spPr>
        <p:txBody>
          <a:bodyPr>
            <a:noAutofit/>
          </a:bodyPr>
          <a:lstStyle/>
          <a:p>
            <a:r>
              <a:rPr lang="en-US" sz="2800" dirty="0"/>
              <a:t>Node Failures </a:t>
            </a:r>
            <a:br>
              <a:rPr lang="en-US" sz="2800" dirty="0"/>
            </a:br>
            <a:r>
              <a:rPr lang="en-US" sz="2800" dirty="0"/>
              <a:t>Result in DAG Failure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200151"/>
            <a:ext cx="4365315" cy="3536156"/>
          </a:xfrm>
        </p:spPr>
        <p:txBody>
          <a:bodyPr>
            <a:noAutofit/>
          </a:bodyPr>
          <a:lstStyle/>
          <a:p>
            <a:r>
              <a:rPr lang="en-US" sz="2400" dirty="0"/>
              <a:t>If a node JOB fails (non-zero exit code)</a:t>
            </a:r>
          </a:p>
          <a:p>
            <a:pPr lvl="1"/>
            <a:r>
              <a:rPr lang="en-US" sz="2000" dirty="0" err="1"/>
              <a:t>DAGMan</a:t>
            </a:r>
            <a:r>
              <a:rPr lang="en-US" sz="2000" dirty="0"/>
              <a:t> continues to run other JOB nodes until it can no longer make progress</a:t>
            </a:r>
          </a:p>
          <a:p>
            <a:r>
              <a:rPr lang="en-US" sz="2400" dirty="0"/>
              <a:t>Example at right:</a:t>
            </a:r>
          </a:p>
          <a:p>
            <a:pPr lvl="1"/>
            <a:r>
              <a:rPr lang="en-US" sz="2000" b="1" dirty="0">
                <a:solidFill>
                  <a:srgbClr val="2F7CDE"/>
                </a:solidFill>
              </a:rPr>
              <a:t>B2</a:t>
            </a:r>
            <a:r>
              <a:rPr lang="en-US" sz="2000" dirty="0"/>
              <a:t> fails</a:t>
            </a:r>
          </a:p>
          <a:p>
            <a:pPr lvl="1"/>
            <a:r>
              <a:rPr lang="en-US" sz="2000" dirty="0"/>
              <a:t>Other </a:t>
            </a:r>
            <a:r>
              <a:rPr lang="en-US" sz="2000" b="1" dirty="0">
                <a:solidFill>
                  <a:srgbClr val="2F7CDE"/>
                </a:solidFill>
              </a:rPr>
              <a:t>B*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/>
              <a:t>jobs continue</a:t>
            </a:r>
          </a:p>
          <a:p>
            <a:pPr lvl="1"/>
            <a:r>
              <a:rPr lang="en-US" sz="2000" dirty="0"/>
              <a:t>DAG fails and exits after </a:t>
            </a:r>
            <a:r>
              <a:rPr lang="en-US" sz="2000" b="1" dirty="0">
                <a:solidFill>
                  <a:srgbClr val="2F7CDE"/>
                </a:solidFill>
              </a:rPr>
              <a:t>B*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/>
              <a:t>and before node </a:t>
            </a:r>
            <a:r>
              <a:rPr lang="en-US" sz="2000" b="1" dirty="0">
                <a:solidFill>
                  <a:srgbClr val="EC8F1A"/>
                </a:solidFill>
              </a:rPr>
              <a:t>C</a:t>
            </a:r>
          </a:p>
        </p:txBody>
      </p:sp>
      <p:grpSp>
        <p:nvGrpSpPr>
          <p:cNvPr id="21" name="Group 21"/>
          <p:cNvGrpSpPr>
            <a:grpSpLocks/>
          </p:cNvGrpSpPr>
          <p:nvPr/>
        </p:nvGrpSpPr>
        <p:grpSpPr bwMode="auto">
          <a:xfrm>
            <a:off x="6156176" y="2617314"/>
            <a:ext cx="480148" cy="458492"/>
            <a:chOff x="4479" y="1872"/>
            <a:chExt cx="760" cy="518"/>
          </a:xfrm>
        </p:grpSpPr>
        <p:sp>
          <p:nvSpPr>
            <p:cNvPr id="22" name="Line 22"/>
            <p:cNvSpPr>
              <a:spLocks noChangeShapeType="1"/>
            </p:cNvSpPr>
            <p:nvPr/>
          </p:nvSpPr>
          <p:spPr bwMode="auto">
            <a:xfrm>
              <a:off x="4479" y="1935"/>
              <a:ext cx="760" cy="441"/>
            </a:xfrm>
            <a:prstGeom prst="line">
              <a:avLst/>
            </a:prstGeom>
            <a:noFill/>
            <a:ln w="76200" cap="sq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23" name="Line 23"/>
            <p:cNvSpPr>
              <a:spLocks noChangeShapeType="1"/>
            </p:cNvSpPr>
            <p:nvPr/>
          </p:nvSpPr>
          <p:spPr bwMode="auto">
            <a:xfrm flipH="1">
              <a:off x="4498" y="1872"/>
              <a:ext cx="738" cy="518"/>
            </a:xfrm>
            <a:prstGeom prst="line">
              <a:avLst/>
            </a:prstGeom>
            <a:noFill/>
            <a:ln w="76200" cap="sq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050"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B8CE51-CC75-1045-ACEC-70B8764640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179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-20538"/>
            <a:ext cx="6843531" cy="857250"/>
          </a:xfrm>
        </p:spPr>
        <p:txBody>
          <a:bodyPr>
            <a:noAutofit/>
          </a:bodyPr>
          <a:lstStyle/>
          <a:p>
            <a:r>
              <a:rPr lang="en-US" sz="2800" dirty="0"/>
              <a:t>Best Control Achieved with One Process per </a:t>
            </a:r>
            <a:r>
              <a:rPr lang="en-US" sz="2800" b="1" dirty="0"/>
              <a:t>JOB</a:t>
            </a:r>
            <a:r>
              <a:rPr lang="en-US" sz="2800" dirty="0"/>
              <a:t> Node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559" y="987574"/>
            <a:ext cx="4248473" cy="3746857"/>
          </a:xfrm>
        </p:spPr>
        <p:txBody>
          <a:bodyPr>
            <a:noAutofit/>
          </a:bodyPr>
          <a:lstStyle/>
          <a:p>
            <a:r>
              <a:rPr lang="en-US" sz="2000" dirty="0"/>
              <a:t>While submit files can ‘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queue</a:t>
            </a:r>
            <a:r>
              <a:rPr lang="en-US" sz="2000" dirty="0"/>
              <a:t>’ many processes, a </a:t>
            </a:r>
            <a:r>
              <a:rPr lang="en-US" sz="2000" b="1" i="1" dirty="0">
                <a:solidFill>
                  <a:srgbClr val="C00000"/>
                </a:solidFill>
              </a:rPr>
              <a:t>single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i="1" dirty="0">
                <a:solidFill>
                  <a:srgbClr val="C00000"/>
                </a:solidFill>
              </a:rPr>
              <a:t>process per submit</a:t>
            </a:r>
            <a:r>
              <a:rPr lang="en-US" sz="2000" b="1" i="1" dirty="0">
                <a:solidFill>
                  <a:schemeClr val="accent1"/>
                </a:solidFill>
              </a:rPr>
              <a:t> file </a:t>
            </a:r>
            <a:r>
              <a:rPr lang="en-US" sz="2000" dirty="0"/>
              <a:t>is usually best for DAG JOBs</a:t>
            </a:r>
          </a:p>
          <a:p>
            <a:pPr lvl="1"/>
            <a:r>
              <a:rPr lang="en-US" sz="1800" dirty="0"/>
              <a:t>Failure of any queued </a:t>
            </a:r>
            <a:r>
              <a:rPr lang="en-US" sz="1800" i="1" dirty="0"/>
              <a:t>process</a:t>
            </a:r>
            <a:r>
              <a:rPr lang="en-US" sz="1800" dirty="0"/>
              <a:t> in a JOB node results in failure of the </a:t>
            </a:r>
            <a:r>
              <a:rPr lang="en-US" sz="1800" i="1" u="sng" dirty="0"/>
              <a:t>entire node</a:t>
            </a:r>
            <a:r>
              <a:rPr lang="en-US" sz="1800" dirty="0"/>
              <a:t> and immediate removal of all other processes in the node.</a:t>
            </a:r>
          </a:p>
          <a:p>
            <a:pPr lvl="1"/>
            <a:r>
              <a:rPr lang="en-US" sz="1800" dirty="0"/>
              <a:t>RETRY of a JOB node retries the entire submit file.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63" y="1059582"/>
            <a:ext cx="3572043" cy="3794600"/>
          </a:xfrm>
          <a:prstGeom prst="rect">
            <a:avLst/>
          </a:prstGeom>
        </p:spPr>
      </p:pic>
      <p:grpSp>
        <p:nvGrpSpPr>
          <p:cNvPr id="39" name="Group 21"/>
          <p:cNvGrpSpPr>
            <a:grpSpLocks/>
          </p:cNvGrpSpPr>
          <p:nvPr/>
        </p:nvGrpSpPr>
        <p:grpSpPr bwMode="auto">
          <a:xfrm>
            <a:off x="6084168" y="2571750"/>
            <a:ext cx="640197" cy="611323"/>
            <a:chOff x="4479" y="1872"/>
            <a:chExt cx="760" cy="518"/>
          </a:xfrm>
        </p:grpSpPr>
        <p:sp>
          <p:nvSpPr>
            <p:cNvPr id="40" name="Line 22"/>
            <p:cNvSpPr>
              <a:spLocks noChangeShapeType="1"/>
            </p:cNvSpPr>
            <p:nvPr/>
          </p:nvSpPr>
          <p:spPr bwMode="auto">
            <a:xfrm>
              <a:off x="4479" y="1935"/>
              <a:ext cx="760" cy="441"/>
            </a:xfrm>
            <a:prstGeom prst="line">
              <a:avLst/>
            </a:prstGeom>
            <a:noFill/>
            <a:ln w="76200" cap="sq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23"/>
            <p:cNvSpPr>
              <a:spLocks noChangeShapeType="1"/>
            </p:cNvSpPr>
            <p:nvPr/>
          </p:nvSpPr>
          <p:spPr bwMode="auto">
            <a:xfrm flipH="1">
              <a:off x="4498" y="1872"/>
              <a:ext cx="738" cy="518"/>
            </a:xfrm>
            <a:prstGeom prst="line">
              <a:avLst/>
            </a:prstGeom>
            <a:noFill/>
            <a:ln w="76200" cap="sq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A4DE14-D527-C84D-BF62-A57401414B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860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Resolving held node 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8726" y="3174946"/>
            <a:ext cx="6772274" cy="1604224"/>
          </a:xfrm>
        </p:spPr>
        <p:txBody>
          <a:bodyPr>
            <a:normAutofit lnSpcReduction="10000"/>
          </a:bodyPr>
          <a:lstStyle/>
          <a:p>
            <a:r>
              <a:rPr lang="en-US" sz="2100" dirty="0"/>
              <a:t>Look at the hold reason (in the job log, or with ‘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condor_q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-hold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’</a:t>
            </a:r>
            <a:r>
              <a:rPr lang="en-US" sz="2100" dirty="0"/>
              <a:t>)</a:t>
            </a:r>
          </a:p>
          <a:p>
            <a:r>
              <a:rPr lang="en-US" sz="2100" dirty="0"/>
              <a:t>Fix the issue and release the jobs (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condor_release</a:t>
            </a:r>
            <a:r>
              <a:rPr lang="en-US" sz="2100" dirty="0"/>
              <a:t>) -OR- remove the entire DAG, resolve, then resubmit the DAG (remember the automatic rescue DAG file!)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1560" y="1203598"/>
            <a:ext cx="7920879" cy="1846659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r>
              <a:rPr lang="en-US" sz="16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-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nobatch</a:t>
            </a:r>
            <a:endParaRPr lang="en-US" sz="16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ID     OWNER    SUBMITTED     RUN_TIME ST PRI SIZE CMD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128.0   alice   4/30 18:08   0+00:20:36 R  0    0.3 condor_dagman</a:t>
            </a:r>
          </a:p>
          <a:p>
            <a:r>
              <a:rPr lang="is-I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130.0   alice   4/30 18:18   0+00:00:00 H  0    0.3 B_run.sh</a:t>
            </a:r>
          </a:p>
          <a:p>
            <a:r>
              <a:rPr lang="is-I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131.0   alice   4/30 18:18   0+00:00:00 H  0    0.3 B_run.sh</a:t>
            </a:r>
          </a:p>
          <a:p>
            <a:r>
              <a:rPr lang="is-I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132.0   alice   4/30 18:18   0+00:00:00 H  0    0.3 B_run.sh</a:t>
            </a:r>
          </a:p>
          <a:p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4 jobs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; 0 completed, 0 removed, 0 idle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 running, </a:t>
            </a:r>
            <a:r>
              <a:rPr lang="is-I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3 held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0 suspended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9D8939-58D7-0041-87F0-7081A98A6BB6}"/>
              </a:ext>
            </a:extLst>
          </p:cNvPr>
          <p:cNvSpPr/>
          <p:nvPr/>
        </p:nvSpPr>
        <p:spPr>
          <a:xfrm>
            <a:off x="3391012" y="4854182"/>
            <a:ext cx="449335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  <a:hlinkClick r:id="rId2"/>
              </a:rPr>
              <a:t>HTCondor Manual: DAGMan &gt; DAG Submission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36313B-B30F-1E4D-989A-FF3FCFBF47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701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the basic DAG:</a:t>
            </a:r>
            <a:br>
              <a:rPr lang="en-US" dirty="0"/>
            </a:br>
            <a:r>
              <a:rPr lang="en-US" dirty="0"/>
              <a:t>Node-Level Modifiers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51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209294"/>
            <a:ext cx="4687237" cy="37468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Objective: Submit jobs </a:t>
            </a:r>
            <a:r>
              <a:rPr lang="en-US" b="1" dirty="0"/>
              <a:t>in a particular order</a:t>
            </a:r>
            <a:r>
              <a:rPr lang="en-US" dirty="0"/>
              <a:t>, </a:t>
            </a:r>
            <a:r>
              <a:rPr lang="en-US" i="1" dirty="0"/>
              <a:t>automatically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Especially if: Need to replicate the same workflow multiple times in the future.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1031851"/>
            <a:ext cx="3187700" cy="39243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C0AA6-6CAF-1041-A574-6AE40BE529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4000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436967" cy="857250"/>
          </a:xfrm>
        </p:spPr>
        <p:txBody>
          <a:bodyPr>
            <a:normAutofit/>
          </a:bodyPr>
          <a:lstStyle/>
          <a:p>
            <a:r>
              <a:rPr lang="en-US" dirty="0"/>
              <a:t>Default File Organization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55576" y="3651870"/>
            <a:ext cx="6353665" cy="813072"/>
          </a:xfrm>
        </p:spPr>
        <p:txBody>
          <a:bodyPr>
            <a:noAutofit/>
          </a:bodyPr>
          <a:lstStyle/>
          <a:p>
            <a:r>
              <a:rPr lang="en-US" sz="2800" dirty="0"/>
              <a:t>What if you want to organize files into other directories?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16016" y="1041459"/>
            <a:ext cx="180369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>
                <a:latin typeface="Courier"/>
                <a:cs typeface="Courier"/>
              </a:rPr>
              <a:t>(</a:t>
            </a:r>
            <a:r>
              <a:rPr lang="en-US" sz="2100" dirty="0" err="1">
                <a:latin typeface="Courier"/>
                <a:cs typeface="Courier"/>
              </a:rPr>
              <a:t>dag_dir</a:t>
            </a:r>
            <a:r>
              <a:rPr lang="en-US" sz="2100" dirty="0">
                <a:latin typeface="Courier"/>
                <a:cs typeface="Courier"/>
              </a:rPr>
              <a:t>)/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993496" y="1432960"/>
            <a:ext cx="2982367" cy="1858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B1.sub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B2.sub	B3.sub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my.dag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i="1" dirty="0">
                <a:latin typeface="Courier" charset="0"/>
                <a:ea typeface="Courier" charset="0"/>
                <a:cs typeface="Courier" charset="0"/>
              </a:rPr>
              <a:t>(other job files)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			</a:t>
            </a:r>
            <a:endParaRPr lang="en-US" sz="1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9263" y="1436955"/>
            <a:ext cx="3432697" cy="2031325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A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A.sub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B1</a:t>
            </a:r>
            <a:r>
              <a:rPr lang="en-US" sz="1800" dirty="0">
                <a:latin typeface="Courier"/>
                <a:cs typeface="Courier"/>
              </a:rPr>
              <a:t> B1.sub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B2</a:t>
            </a:r>
            <a:r>
              <a:rPr lang="en-US" sz="1800" dirty="0">
                <a:latin typeface="Courier"/>
                <a:cs typeface="Courier"/>
              </a:rPr>
              <a:t> B2.sub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B3</a:t>
            </a:r>
            <a:r>
              <a:rPr lang="en-US" sz="1800" dirty="0">
                <a:latin typeface="Courier"/>
                <a:cs typeface="Courier"/>
              </a:rPr>
              <a:t> B3.sub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C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C.sub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PARENT </a:t>
            </a:r>
            <a:r>
              <a:rPr lang="en-US" sz="1800" b="1" dirty="0">
                <a:latin typeface="Courier"/>
                <a:cs typeface="Courier"/>
              </a:rPr>
              <a:t>A</a:t>
            </a:r>
            <a:r>
              <a:rPr lang="en-US" sz="1800" dirty="0">
                <a:latin typeface="Courier"/>
                <a:cs typeface="Courier"/>
              </a:rPr>
              <a:t> CHILD </a:t>
            </a:r>
            <a:r>
              <a:rPr lang="en-US" sz="1800" b="1" dirty="0">
                <a:latin typeface="Courier"/>
                <a:cs typeface="Courier"/>
              </a:rPr>
              <a:t>B1 B2 B3</a:t>
            </a:r>
          </a:p>
          <a:p>
            <a:r>
              <a:rPr lang="en-US" sz="1800" dirty="0">
                <a:latin typeface="Courier"/>
                <a:cs typeface="Courier"/>
              </a:rPr>
              <a:t>PARENT </a:t>
            </a:r>
            <a:r>
              <a:rPr lang="en-US" sz="1800" b="1" dirty="0">
                <a:latin typeface="Courier"/>
                <a:cs typeface="Courier"/>
              </a:rPr>
              <a:t>B1 B2 B3 </a:t>
            </a:r>
            <a:r>
              <a:rPr lang="en-US" sz="1800" dirty="0">
                <a:latin typeface="Courier"/>
                <a:cs typeface="Courier"/>
              </a:rPr>
              <a:t>CHILD </a:t>
            </a:r>
            <a:r>
              <a:rPr lang="en-US" sz="1800" b="1" dirty="0">
                <a:latin typeface="Courier"/>
                <a:cs typeface="Courier"/>
              </a:rPr>
              <a:t>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5576" y="1059582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7E11A2-6CC5-1645-B944-009AFA7254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5329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5393" y="58316"/>
            <a:ext cx="6436967" cy="857250"/>
          </a:xfrm>
        </p:spPr>
        <p:txBody>
          <a:bodyPr>
            <a:noAutofit/>
          </a:bodyPr>
          <a:lstStyle/>
          <a:p>
            <a:r>
              <a:rPr lang="en-US" sz="2800" dirty="0"/>
              <a:t>Node-specific File Organization with </a:t>
            </a:r>
            <a:r>
              <a:rPr lang="en-US" sz="2800" b="1" i="1" dirty="0"/>
              <a:t>DIR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39553" y="1202027"/>
            <a:ext cx="7298292" cy="813072"/>
          </a:xfrm>
        </p:spPr>
        <p:txBody>
          <a:bodyPr>
            <a:normAutofit/>
          </a:bodyPr>
          <a:lstStyle/>
          <a:p>
            <a:r>
              <a:rPr lang="en-US" sz="2100" b="1" dirty="0">
                <a:solidFill>
                  <a:srgbClr val="D3063E"/>
                </a:solidFill>
              </a:rPr>
              <a:t>DIR</a:t>
            </a:r>
            <a:r>
              <a:rPr lang="en-US" sz="2100" dirty="0"/>
              <a:t> sets the submission directory of the node</a:t>
            </a:r>
          </a:p>
        </p:txBody>
      </p:sp>
      <p:sp>
        <p:nvSpPr>
          <p:cNvPr id="9" name="Rectangle 8"/>
          <p:cNvSpPr/>
          <p:nvPr/>
        </p:nvSpPr>
        <p:spPr>
          <a:xfrm>
            <a:off x="4716016" y="1833547"/>
            <a:ext cx="180369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>
                <a:latin typeface="Courier"/>
                <a:cs typeface="Courier"/>
              </a:rPr>
              <a:t>(</a:t>
            </a:r>
            <a:r>
              <a:rPr lang="en-US" sz="2100" dirty="0" err="1">
                <a:latin typeface="Courier"/>
                <a:cs typeface="Courier"/>
              </a:rPr>
              <a:t>dag_dir</a:t>
            </a:r>
            <a:r>
              <a:rPr lang="en-US" sz="2100" dirty="0">
                <a:latin typeface="Courier"/>
                <a:cs typeface="Courier"/>
              </a:rPr>
              <a:t>)/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93496" y="2225048"/>
            <a:ext cx="3538944" cy="1858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my.dag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A/ 	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i="1" dirty="0">
                <a:latin typeface="Courier" charset="0"/>
                <a:ea typeface="Courier" charset="0"/>
                <a:cs typeface="Courier" charset="0"/>
              </a:rPr>
              <a:t>(A job files)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B/	B1.sub  B2.sub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B3.sub  </a:t>
            </a:r>
            <a:r>
              <a:rPr lang="en-US" sz="1600" i="1" dirty="0">
                <a:latin typeface="Courier" charset="0"/>
                <a:ea typeface="Courier" charset="0"/>
                <a:cs typeface="Courier" charset="0"/>
              </a:rPr>
              <a:t>(B job files)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C/ 	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i="1" dirty="0">
                <a:latin typeface="Courier" charset="0"/>
                <a:ea typeface="Courier" charset="0"/>
                <a:cs typeface="Courier" charset="0"/>
              </a:rPr>
              <a:t>(C job files)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			</a:t>
            </a:r>
            <a:endParaRPr lang="en-US" sz="1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9263" y="2196609"/>
            <a:ext cx="3432697" cy="2031325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JOB A </a:t>
            </a:r>
            <a:r>
              <a:rPr lang="en-US" sz="1800" dirty="0" err="1">
                <a:latin typeface="Courier"/>
                <a:cs typeface="Courier"/>
              </a:rPr>
              <a:t>A.sub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b="1" dirty="0">
                <a:latin typeface="Courier"/>
                <a:cs typeface="Courier"/>
              </a:rPr>
              <a:t>DIR A</a:t>
            </a:r>
          </a:p>
          <a:p>
            <a:r>
              <a:rPr lang="en-US" sz="1800" dirty="0">
                <a:latin typeface="Courier"/>
                <a:cs typeface="Courier"/>
              </a:rPr>
              <a:t>JOB B1 B1.sub </a:t>
            </a:r>
            <a:r>
              <a:rPr lang="en-US" sz="1800" b="1" dirty="0">
                <a:latin typeface="Courier"/>
                <a:cs typeface="Courier"/>
              </a:rPr>
              <a:t>DIR B</a:t>
            </a:r>
          </a:p>
          <a:p>
            <a:r>
              <a:rPr lang="en-US" sz="1800" dirty="0">
                <a:latin typeface="Courier"/>
                <a:cs typeface="Courier"/>
              </a:rPr>
              <a:t>JOB B2 B2.sub </a:t>
            </a:r>
            <a:r>
              <a:rPr lang="en-US" sz="1800" b="1" dirty="0">
                <a:latin typeface="Courier"/>
                <a:cs typeface="Courier"/>
              </a:rPr>
              <a:t>DIR B</a:t>
            </a:r>
          </a:p>
          <a:p>
            <a:r>
              <a:rPr lang="en-US" sz="1800" dirty="0">
                <a:latin typeface="Courier"/>
                <a:cs typeface="Courier"/>
              </a:rPr>
              <a:t>JOB B3 B3.sub </a:t>
            </a:r>
            <a:r>
              <a:rPr lang="en-US" sz="1800" b="1" dirty="0">
                <a:latin typeface="Courier"/>
                <a:cs typeface="Courier"/>
              </a:rPr>
              <a:t>DIR B</a:t>
            </a:r>
          </a:p>
          <a:p>
            <a:r>
              <a:rPr lang="en-US" sz="1800" dirty="0">
                <a:latin typeface="Courier"/>
                <a:cs typeface="Courier"/>
              </a:rPr>
              <a:t>JOB C </a:t>
            </a:r>
            <a:r>
              <a:rPr lang="en-US" sz="1800" dirty="0" err="1">
                <a:latin typeface="Courier"/>
                <a:cs typeface="Courier"/>
              </a:rPr>
              <a:t>C.sub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b="1" dirty="0">
                <a:latin typeface="Courier"/>
                <a:cs typeface="Courier"/>
              </a:rPr>
              <a:t>DIR C</a:t>
            </a:r>
          </a:p>
          <a:p>
            <a:r>
              <a:rPr lang="en-US" sz="1800" dirty="0">
                <a:latin typeface="Courier"/>
                <a:cs typeface="Courier"/>
              </a:rPr>
              <a:t>PARENT A CHILD B1 B2 B3</a:t>
            </a:r>
          </a:p>
          <a:p>
            <a:r>
              <a:rPr lang="en-US" sz="1800" dirty="0">
                <a:latin typeface="Courier"/>
                <a:cs typeface="Courier"/>
              </a:rPr>
              <a:t>PARENT B1 B2 B3 CHILD 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5576" y="1819236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7A3932-2EEB-3047-83D0-7E874A4D53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59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8316"/>
            <a:ext cx="6915539" cy="857250"/>
          </a:xfrm>
        </p:spPr>
        <p:txBody>
          <a:bodyPr>
            <a:noAutofit/>
          </a:bodyPr>
          <a:lstStyle/>
          <a:p>
            <a:r>
              <a:rPr lang="en-US" sz="2800" b="1" i="1" dirty="0"/>
              <a:t>PRE</a:t>
            </a:r>
            <a:r>
              <a:rPr lang="en-US" sz="2800" dirty="0"/>
              <a:t> and </a:t>
            </a:r>
            <a:r>
              <a:rPr lang="en-US" sz="2800" b="1" i="1" dirty="0"/>
              <a:t>POST</a:t>
            </a:r>
            <a:r>
              <a:rPr lang="en-US" sz="2800" dirty="0"/>
              <a:t> scripts run on the access point, as part of the node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467545" y="4063127"/>
            <a:ext cx="5172982" cy="812879"/>
          </a:xfrm>
        </p:spPr>
        <p:txBody>
          <a:bodyPr>
            <a:normAutofit/>
          </a:bodyPr>
          <a:lstStyle/>
          <a:p>
            <a:r>
              <a:rPr lang="en-US" sz="1800" b="1" dirty="0"/>
              <a:t>Use sparingly for lightweight work; otherwise include work in node jobs</a:t>
            </a:r>
          </a:p>
          <a:p>
            <a:endParaRPr lang="en-US" sz="1800" dirty="0"/>
          </a:p>
        </p:txBody>
      </p:sp>
      <p:sp>
        <p:nvSpPr>
          <p:cNvPr id="43" name="TextBox 42"/>
          <p:cNvSpPr txBox="1"/>
          <p:nvPr/>
        </p:nvSpPr>
        <p:spPr>
          <a:xfrm>
            <a:off x="779263" y="1436955"/>
            <a:ext cx="3432697" cy="2585323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JOB A </a:t>
            </a:r>
            <a:r>
              <a:rPr lang="en-US" sz="1800" dirty="0" err="1">
                <a:latin typeface="Courier"/>
                <a:cs typeface="Courier"/>
              </a:rPr>
              <a:t>A.sub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b="1" dirty="0">
                <a:latin typeface="Courier"/>
                <a:cs typeface="Courier"/>
              </a:rPr>
              <a:t>SCRIPT POST </a:t>
            </a:r>
            <a:r>
              <a:rPr lang="en-US" sz="1800" dirty="0">
                <a:latin typeface="Courier"/>
                <a:cs typeface="Courier"/>
              </a:rPr>
              <a:t>A </a:t>
            </a:r>
            <a:r>
              <a:rPr lang="en-US" sz="1800" dirty="0" err="1">
                <a:latin typeface="Courier"/>
                <a:cs typeface="Courier"/>
              </a:rPr>
              <a:t>sort.sh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JOB B1 B1.sub</a:t>
            </a:r>
          </a:p>
          <a:p>
            <a:r>
              <a:rPr lang="en-US" sz="1800" dirty="0">
                <a:latin typeface="Courier"/>
                <a:cs typeface="Courier"/>
              </a:rPr>
              <a:t>JOB B2 B2.sub</a:t>
            </a:r>
          </a:p>
          <a:p>
            <a:r>
              <a:rPr lang="en-US" sz="1800" dirty="0">
                <a:latin typeface="Courier"/>
                <a:cs typeface="Courier"/>
              </a:rPr>
              <a:t>JOB B3 B3.sub</a:t>
            </a:r>
          </a:p>
          <a:p>
            <a:r>
              <a:rPr lang="en-US" sz="1800" dirty="0">
                <a:latin typeface="Courier"/>
                <a:cs typeface="Courier"/>
              </a:rPr>
              <a:t>JOB C </a:t>
            </a:r>
            <a:r>
              <a:rPr lang="en-US" sz="1800" dirty="0" err="1">
                <a:latin typeface="Courier"/>
                <a:cs typeface="Courier"/>
              </a:rPr>
              <a:t>C.sub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b="1" dirty="0">
                <a:latin typeface="Courier"/>
                <a:cs typeface="Courier"/>
              </a:rPr>
              <a:t>SCRIPT PRE </a:t>
            </a:r>
            <a:r>
              <a:rPr lang="en-US" sz="1800" dirty="0">
                <a:latin typeface="Courier"/>
                <a:cs typeface="Courier"/>
              </a:rPr>
              <a:t>C </a:t>
            </a:r>
            <a:r>
              <a:rPr lang="en-US" sz="1800" dirty="0" err="1">
                <a:latin typeface="Courier"/>
                <a:cs typeface="Courier"/>
              </a:rPr>
              <a:t>tar_it.sh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PARENT A CHILD B1 B2 B3</a:t>
            </a:r>
          </a:p>
          <a:p>
            <a:r>
              <a:rPr lang="en-US" sz="1800" dirty="0">
                <a:latin typeface="Courier"/>
                <a:cs typeface="Courier"/>
              </a:rPr>
              <a:t>PARENT B1 B2 B3 CHILD C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55576" y="1059582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623" y="1059582"/>
            <a:ext cx="3038810" cy="380329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C51C51-1CA9-624E-A7FD-3C2AF3B75E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292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843531" cy="857250"/>
          </a:xfrm>
        </p:spPr>
        <p:txBody>
          <a:bodyPr>
            <a:noAutofit/>
          </a:bodyPr>
          <a:lstStyle/>
          <a:p>
            <a:r>
              <a:rPr lang="en-US" sz="2800" b="1" i="1" dirty="0"/>
              <a:t>RETRY</a:t>
            </a:r>
            <a:r>
              <a:rPr lang="en-US" sz="2800" dirty="0"/>
              <a:t> failed nodes to overcome transient errors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539552" y="1059582"/>
            <a:ext cx="7992888" cy="3465443"/>
          </a:xfrm>
        </p:spPr>
        <p:txBody>
          <a:bodyPr>
            <a:normAutofit fontScale="92500" lnSpcReduction="10000"/>
          </a:bodyPr>
          <a:lstStyle/>
          <a:p>
            <a:r>
              <a:rPr lang="en-US" sz="2250" dirty="0"/>
              <a:t>Retry a node up to </a:t>
            </a:r>
            <a:r>
              <a:rPr lang="en-US" sz="2250" i="1" dirty="0"/>
              <a:t>N </a:t>
            </a:r>
            <a:r>
              <a:rPr lang="en-US" sz="2250" dirty="0"/>
              <a:t>times if the exit code is non-zero:</a:t>
            </a:r>
          </a:p>
          <a:p>
            <a:pPr marL="0" indent="0" algn="ctr">
              <a:buNone/>
            </a:pPr>
            <a:r>
              <a:rPr lang="en-US" sz="2625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RETRY </a:t>
            </a:r>
            <a:r>
              <a:rPr lang="en-US" sz="2625" b="1" i="1" dirty="0" err="1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node_name</a:t>
            </a:r>
            <a:r>
              <a:rPr lang="en-US" sz="2625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25" b="1" i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</a:p>
          <a:p>
            <a:endParaRPr lang="en-US" b="1" i="1" dirty="0">
              <a:solidFill>
                <a:srgbClr val="D3063E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b="1" i="1" dirty="0">
              <a:solidFill>
                <a:srgbClr val="D3063E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250" b="1" dirty="0">
              <a:ea typeface="Courier" charset="0"/>
              <a:cs typeface="Courier" charset="0"/>
            </a:endParaRPr>
          </a:p>
          <a:p>
            <a:r>
              <a:rPr lang="en-US" sz="2250" b="1" dirty="0">
                <a:ea typeface="Courier" charset="0"/>
                <a:cs typeface="Courier" charset="0"/>
              </a:rPr>
              <a:t>Note: </a:t>
            </a:r>
            <a:r>
              <a:rPr lang="en-US" sz="2250" dirty="0">
                <a:ea typeface="Courier" charset="0"/>
                <a:cs typeface="Courier" charset="0"/>
              </a:rPr>
              <a:t>Unnecessary for nodes (jobs) that can use</a:t>
            </a:r>
            <a:r>
              <a:rPr lang="en-US" sz="195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50" dirty="0" err="1">
                <a:latin typeface="Courier" charset="0"/>
                <a:ea typeface="Courier" charset="0"/>
                <a:cs typeface="Courier" charset="0"/>
              </a:rPr>
              <a:t>max_retries</a:t>
            </a:r>
            <a:r>
              <a:rPr lang="en-US" sz="2250" dirty="0">
                <a:ea typeface="Courier" charset="0"/>
                <a:cs typeface="Courier" charset="0"/>
              </a:rPr>
              <a:t> in the submit file</a:t>
            </a:r>
          </a:p>
          <a:p>
            <a:r>
              <a:rPr lang="en-US" sz="2250" dirty="0">
                <a:ea typeface="Courier" charset="0"/>
                <a:cs typeface="Courier" charset="0"/>
              </a:rPr>
              <a:t>See also: retry except for a particular exit code (</a:t>
            </a:r>
            <a:r>
              <a:rPr lang="en-US" sz="2250" dirty="0">
                <a:latin typeface="Courier" charset="0"/>
                <a:ea typeface="Courier" charset="0"/>
                <a:cs typeface="Courier" charset="0"/>
              </a:rPr>
              <a:t>UNLESS-EXIT</a:t>
            </a:r>
            <a:r>
              <a:rPr lang="en-US" sz="2250" dirty="0">
                <a:ea typeface="Courier" charset="0"/>
                <a:cs typeface="Courier" charset="0"/>
              </a:rPr>
              <a:t>), or retry scripts (</a:t>
            </a:r>
            <a:r>
              <a:rPr lang="en-US" sz="2250" dirty="0">
                <a:latin typeface="Courier" charset="0"/>
                <a:ea typeface="Courier" charset="0"/>
                <a:cs typeface="Courier" charset="0"/>
              </a:rPr>
              <a:t>DEFER</a:t>
            </a:r>
            <a:r>
              <a:rPr lang="en-US" sz="2250" dirty="0"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899937" y="1923678"/>
            <a:ext cx="3290115" cy="1200329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JOB A </a:t>
            </a:r>
            <a:r>
              <a:rPr lang="en-US" sz="1800" dirty="0" err="1">
                <a:latin typeface="Courier"/>
                <a:cs typeface="Courier"/>
              </a:rPr>
              <a:t>A.sub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b="1" dirty="0">
                <a:latin typeface="Courier"/>
                <a:cs typeface="Courier"/>
              </a:rPr>
              <a:t>RETRY A 5 </a:t>
            </a:r>
          </a:p>
          <a:p>
            <a:r>
              <a:rPr lang="en-US" sz="1800" dirty="0">
                <a:latin typeface="Courier"/>
                <a:cs typeface="Courier"/>
              </a:rPr>
              <a:t>JOB B </a:t>
            </a:r>
            <a:r>
              <a:rPr lang="en-US" sz="1800" dirty="0" err="1">
                <a:latin typeface="Courier"/>
                <a:cs typeface="Courier"/>
              </a:rPr>
              <a:t>B.sub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PARENT A CHILD B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660050" y="2153385"/>
            <a:ext cx="1305165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000000"/>
                </a:solidFill>
                <a:cs typeface="Courier"/>
              </a:rPr>
              <a:t>Example: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8AFA96-3778-9447-A356-85AB2D892A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002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843531" cy="857250"/>
          </a:xfrm>
        </p:spPr>
        <p:txBody>
          <a:bodyPr>
            <a:noAutofit/>
          </a:bodyPr>
          <a:lstStyle/>
          <a:p>
            <a:r>
              <a:rPr lang="en-US" sz="2800" b="1" i="1" dirty="0"/>
              <a:t>RETRY</a:t>
            </a:r>
            <a:r>
              <a:rPr lang="en-US" sz="2800" dirty="0"/>
              <a:t> applies to whole node, including </a:t>
            </a:r>
            <a:r>
              <a:rPr lang="en-US" sz="2800" b="1" i="1" dirty="0"/>
              <a:t>PRE</a:t>
            </a:r>
            <a:r>
              <a:rPr lang="en-US" sz="2800" i="1" dirty="0"/>
              <a:t>/</a:t>
            </a:r>
            <a:r>
              <a:rPr lang="en-US" sz="2800" b="1" i="1" dirty="0"/>
              <a:t>POST</a:t>
            </a:r>
            <a:r>
              <a:rPr lang="en-US" sz="2800" dirty="0"/>
              <a:t> scripts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539552" y="1059582"/>
            <a:ext cx="7920880" cy="3465443"/>
          </a:xfrm>
        </p:spPr>
        <p:txBody>
          <a:bodyPr>
            <a:normAutofit/>
          </a:bodyPr>
          <a:lstStyle/>
          <a:p>
            <a:r>
              <a:rPr lang="en-US" sz="2100" dirty="0"/>
              <a:t>PRE and POST scripts are included in retries</a:t>
            </a:r>
          </a:p>
          <a:p>
            <a:r>
              <a:rPr lang="en-US" sz="2100" dirty="0">
                <a:solidFill>
                  <a:srgbClr val="C00000"/>
                </a:solidFill>
              </a:rPr>
              <a:t>RETRY of a node with a POST script uses the exit code from the POST script (not from the job)</a:t>
            </a:r>
          </a:p>
          <a:p>
            <a:pPr lvl="1"/>
            <a:r>
              <a:rPr lang="en-US" sz="1800" dirty="0"/>
              <a:t>POST script can do more to determine node success, perhaps by examining JOB output</a:t>
            </a:r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</p:txBody>
      </p:sp>
      <p:sp>
        <p:nvSpPr>
          <p:cNvPr id="38" name="TextBox 37"/>
          <p:cNvSpPr txBox="1"/>
          <p:nvPr/>
        </p:nvSpPr>
        <p:spPr>
          <a:xfrm>
            <a:off x="2979115" y="3065120"/>
            <a:ext cx="3866179" cy="1200329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SCRIPT PRE A </a:t>
            </a:r>
            <a:r>
              <a:rPr lang="en-US" sz="1800" dirty="0" err="1">
                <a:latin typeface="Courier"/>
                <a:cs typeface="Courier"/>
              </a:rPr>
              <a:t>download.sh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JOB A </a:t>
            </a:r>
            <a:r>
              <a:rPr lang="en-US" sz="1800" dirty="0" err="1">
                <a:latin typeface="Courier"/>
                <a:cs typeface="Courier"/>
              </a:rPr>
              <a:t>A.sub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SCRIPT POST A </a:t>
            </a:r>
            <a:r>
              <a:rPr lang="en-US" sz="1800" dirty="0" err="1">
                <a:latin typeface="Courier"/>
                <a:cs typeface="Courier"/>
              </a:rPr>
              <a:t>checkA.sh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b="1" dirty="0">
                <a:latin typeface="Courier"/>
                <a:cs typeface="Courier"/>
              </a:rPr>
              <a:t>RETRY A 5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691680" y="3080340"/>
            <a:ext cx="1305165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000000"/>
                </a:solidFill>
                <a:cs typeface="Courier"/>
              </a:rPr>
              <a:t>Example: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A30A72-39DE-0A4C-BD5F-EA694CDEA5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982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organization of DAG Components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17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205979"/>
            <a:ext cx="6987547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Submit File Templates via </a:t>
            </a:r>
            <a:r>
              <a:rPr lang="en-US" b="1" i="1" dirty="0"/>
              <a:t>VARS</a:t>
            </a:r>
            <a:endParaRPr lang="en-US" i="1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39552" y="987574"/>
            <a:ext cx="7992887" cy="1680476"/>
          </a:xfrm>
        </p:spPr>
        <p:txBody>
          <a:bodyPr>
            <a:normAutofit lnSpcReduction="10000"/>
          </a:bodyPr>
          <a:lstStyle/>
          <a:p>
            <a:r>
              <a:rPr lang="en-US" sz="2100" b="1" dirty="0"/>
              <a:t>VARS</a:t>
            </a:r>
            <a:r>
              <a:rPr lang="en-US" sz="2100" dirty="0"/>
              <a:t> line defines node-specific values that are passed into submit file variables</a:t>
            </a:r>
          </a:p>
          <a:p>
            <a:pPr marL="0" indent="0" algn="ctr">
              <a:buNone/>
            </a:pPr>
            <a:r>
              <a:rPr lang="en-US" sz="18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VARS </a:t>
            </a:r>
            <a:r>
              <a:rPr lang="en-US" sz="1800" b="1" i="1" dirty="0" err="1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node_name</a:t>
            </a:r>
            <a:r>
              <a:rPr lang="en-US" sz="18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i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var1</a:t>
            </a:r>
            <a:r>
              <a:rPr lang="en-US" sz="18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=“</a:t>
            </a:r>
            <a:r>
              <a:rPr lang="en-US" sz="1800" b="1" i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value</a:t>
            </a:r>
            <a:r>
              <a:rPr lang="en-US" sz="18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” [</a:t>
            </a:r>
            <a:r>
              <a:rPr lang="en-US" sz="1800" b="1" i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var2</a:t>
            </a:r>
            <a:r>
              <a:rPr lang="en-US" sz="18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=“</a:t>
            </a:r>
            <a:r>
              <a:rPr lang="en-US" sz="1800" b="1" i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value</a:t>
            </a:r>
            <a:r>
              <a:rPr lang="en-US" sz="18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r>
              <a:rPr lang="en-US" sz="2100" dirty="0">
                <a:ea typeface="Courier" charset="0"/>
                <a:cs typeface="Courier" charset="0"/>
              </a:rPr>
              <a:t>Allows a single submit file shared by all B jobs, rather than one submit file for each JOB.</a:t>
            </a:r>
            <a:endParaRPr lang="en-US" dirty="0">
              <a:latin typeface="+mn-lt"/>
              <a:ea typeface="Courier" charset="0"/>
              <a:cs typeface="Courier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29945" y="2686610"/>
            <a:ext cx="99418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>
                <a:latin typeface="Courier"/>
                <a:cs typeface="Courier"/>
              </a:rPr>
              <a:t>B.sub</a:t>
            </a:r>
            <a:endParaRPr lang="en-US" sz="2100" dirty="0">
              <a:latin typeface="Courier"/>
              <a:cs typeface="Courie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49480" y="3078111"/>
            <a:ext cx="3970992" cy="15708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mr-IN" sz="1600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InitialDir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$(data)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arguments = 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$(data)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.csv 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$(opt)</a:t>
            </a:r>
          </a:p>
          <a:p>
            <a:r>
              <a:rPr lang="mr-IN" sz="1600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queue				</a:t>
            </a:r>
            <a:endParaRPr lang="en-US" sz="1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5247" y="3049672"/>
            <a:ext cx="3936753" cy="1754326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JOB B1 </a:t>
            </a:r>
            <a:r>
              <a:rPr lang="en-US" sz="1800" b="1" dirty="0" err="1">
                <a:latin typeface="Courier"/>
                <a:cs typeface="Courier"/>
              </a:rPr>
              <a:t>B.sub</a:t>
            </a:r>
            <a:endParaRPr lang="en-US" sz="1800" b="1" dirty="0">
              <a:latin typeface="Courier"/>
              <a:cs typeface="Courier"/>
            </a:endParaRPr>
          </a:p>
          <a:p>
            <a:r>
              <a:rPr lang="en-US" sz="1800" b="1" dirty="0">
                <a:latin typeface="Courier"/>
                <a:cs typeface="Courier"/>
              </a:rPr>
              <a:t>VARS</a:t>
            </a:r>
            <a:r>
              <a:rPr lang="en-US" sz="1800" dirty="0">
                <a:latin typeface="Courier"/>
                <a:cs typeface="Courier"/>
              </a:rPr>
              <a:t> B1 data=”B1” opt=“10” </a:t>
            </a:r>
          </a:p>
          <a:p>
            <a:r>
              <a:rPr lang="en-US" sz="1800" dirty="0">
                <a:latin typeface="Courier"/>
                <a:cs typeface="Courier"/>
              </a:rPr>
              <a:t>JOB B2 </a:t>
            </a:r>
            <a:r>
              <a:rPr lang="en-US" sz="1800" b="1" dirty="0" err="1">
                <a:latin typeface="Courier"/>
                <a:cs typeface="Courier"/>
              </a:rPr>
              <a:t>B.sub</a:t>
            </a:r>
            <a:endParaRPr lang="en-US" sz="1800" b="1" dirty="0">
              <a:latin typeface="Courier"/>
              <a:cs typeface="Courier"/>
            </a:endParaRPr>
          </a:p>
          <a:p>
            <a:r>
              <a:rPr lang="en-US" sz="1800" b="1" dirty="0">
                <a:latin typeface="Courier"/>
                <a:cs typeface="Courier"/>
              </a:rPr>
              <a:t>VARS</a:t>
            </a:r>
            <a:r>
              <a:rPr lang="en-US" sz="1800" dirty="0">
                <a:latin typeface="Courier"/>
                <a:cs typeface="Courier"/>
              </a:rPr>
              <a:t> B2 data=“B2” opt=“12”</a:t>
            </a:r>
          </a:p>
          <a:p>
            <a:r>
              <a:rPr lang="en-US" sz="1800" dirty="0">
                <a:latin typeface="Courier"/>
                <a:cs typeface="Courier"/>
              </a:rPr>
              <a:t>JOB B3 </a:t>
            </a:r>
            <a:r>
              <a:rPr lang="en-US" sz="1800" b="1" dirty="0" err="1">
                <a:latin typeface="Courier"/>
                <a:cs typeface="Courier"/>
              </a:rPr>
              <a:t>B.sub</a:t>
            </a:r>
            <a:endParaRPr lang="en-US" sz="1800" b="1" dirty="0">
              <a:latin typeface="Courier"/>
              <a:cs typeface="Courier"/>
            </a:endParaRPr>
          </a:p>
          <a:p>
            <a:r>
              <a:rPr lang="en-US" sz="1800" b="1" dirty="0">
                <a:latin typeface="Courier"/>
                <a:cs typeface="Courier"/>
              </a:rPr>
              <a:t>VARS</a:t>
            </a:r>
            <a:r>
              <a:rPr lang="en-US" sz="1800" dirty="0">
                <a:latin typeface="Courier"/>
                <a:cs typeface="Courier"/>
              </a:rPr>
              <a:t> B3 data=“B3” opt=“14”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1560" y="2672299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F327FD-383C-2840-8CF9-6C1AEB7778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044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987547" cy="857250"/>
          </a:xfrm>
        </p:spPr>
        <p:txBody>
          <a:bodyPr>
            <a:noAutofit/>
          </a:bodyPr>
          <a:lstStyle/>
          <a:p>
            <a:r>
              <a:rPr lang="en-US" sz="2800" b="1" i="1" dirty="0"/>
              <a:t>SPLICE</a:t>
            </a:r>
            <a:r>
              <a:rPr lang="en-US" sz="2800" dirty="0"/>
              <a:t> subsets of a DAG to simplify lengthy DAG files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88084" y="1591894"/>
            <a:ext cx="2603796" cy="1323439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JOB A </a:t>
            </a:r>
            <a:r>
              <a:rPr lang="en-US" sz="1600" dirty="0" err="1">
                <a:latin typeface="Courier"/>
                <a:cs typeface="Courier"/>
              </a:rPr>
              <a:t>A.sub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b="1" dirty="0">
                <a:solidFill>
                  <a:srgbClr val="2B58D3"/>
                </a:solidFill>
                <a:latin typeface="Courier"/>
                <a:cs typeface="Courier"/>
              </a:rPr>
              <a:t>SPLICE B </a:t>
            </a:r>
            <a:r>
              <a:rPr lang="en-US" sz="1600" b="1" dirty="0" err="1">
                <a:solidFill>
                  <a:srgbClr val="2B58D3"/>
                </a:solidFill>
                <a:latin typeface="Courier"/>
                <a:cs typeface="Courier"/>
              </a:rPr>
              <a:t>B.spl</a:t>
            </a:r>
            <a:endParaRPr lang="en-US" sz="1600" b="1" dirty="0">
              <a:solidFill>
                <a:srgbClr val="2B58D3"/>
              </a:solidFill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JOB C </a:t>
            </a:r>
            <a:r>
              <a:rPr lang="en-US" sz="1600" dirty="0" err="1">
                <a:latin typeface="Courier"/>
                <a:cs typeface="Courier"/>
              </a:rPr>
              <a:t>C.sub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PARENT A </a:t>
            </a:r>
            <a:r>
              <a:rPr lang="en-US" sz="1600" b="1" dirty="0">
                <a:latin typeface="Courier"/>
                <a:cs typeface="Courier"/>
              </a:rPr>
              <a:t>CHILD B</a:t>
            </a:r>
          </a:p>
          <a:p>
            <a:r>
              <a:rPr lang="en-US" sz="1600" b="1" dirty="0">
                <a:latin typeface="Courier"/>
                <a:cs typeface="Courier"/>
              </a:rPr>
              <a:t>PARENT B </a:t>
            </a:r>
            <a:r>
              <a:rPr lang="en-US" sz="1600" dirty="0">
                <a:latin typeface="Courier"/>
                <a:cs typeface="Courier"/>
              </a:rPr>
              <a:t>CHILD C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64397" y="1214521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76767" y="3337783"/>
            <a:ext cx="2603796" cy="1077218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JOB B1 B1.sub</a:t>
            </a:r>
          </a:p>
          <a:p>
            <a:r>
              <a:rPr lang="en-US" sz="1600" dirty="0">
                <a:latin typeface="Courier"/>
                <a:cs typeface="Courier"/>
              </a:rPr>
              <a:t>JOB B2 B2.sub</a:t>
            </a:r>
          </a:p>
          <a:p>
            <a:r>
              <a:rPr lang="mr-IN" sz="1600" dirty="0">
                <a:latin typeface="Courier"/>
                <a:cs typeface="Courier"/>
              </a:rPr>
              <a:t>…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JOB B</a:t>
            </a:r>
            <a:r>
              <a:rPr lang="en-US" sz="1600" i="1" dirty="0">
                <a:latin typeface="Courier"/>
                <a:cs typeface="Courier"/>
              </a:rPr>
              <a:t>N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err="1">
                <a:latin typeface="Courier"/>
                <a:cs typeface="Courier"/>
              </a:rPr>
              <a:t>B</a:t>
            </a:r>
            <a:r>
              <a:rPr lang="en-US" sz="1600" i="1" dirty="0" err="1">
                <a:latin typeface="Courier"/>
                <a:cs typeface="Courier"/>
              </a:rPr>
              <a:t>N</a:t>
            </a:r>
            <a:r>
              <a:rPr lang="en-US" sz="1600" dirty="0" err="1">
                <a:latin typeface="Courier"/>
                <a:cs typeface="Courier"/>
              </a:rPr>
              <a:t>.sub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53081" y="2960410"/>
            <a:ext cx="994183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b="1" dirty="0" err="1">
                <a:solidFill>
                  <a:srgbClr val="2B58D3"/>
                </a:solidFill>
                <a:latin typeface="Courier"/>
                <a:cs typeface="Courier"/>
              </a:rPr>
              <a:t>B.spl</a:t>
            </a:r>
            <a:endParaRPr lang="en-US" sz="2100" b="1" dirty="0">
              <a:solidFill>
                <a:srgbClr val="2B58D3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046220"/>
            <a:ext cx="3536480" cy="38283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C48A8-F53B-DB49-A574-22EB540225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100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Repeating DAG Components!!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3" y="1021896"/>
            <a:ext cx="5265191" cy="38265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18197" y="4866501"/>
            <a:ext cx="48006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confluence.pegasus.isi.edu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/display/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pegasus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/LIGO+IHOPE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F7E8B-1D42-1441-A300-A07A196388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044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648" y="51470"/>
            <a:ext cx="6987547" cy="857250"/>
          </a:xfrm>
        </p:spPr>
        <p:txBody>
          <a:bodyPr>
            <a:noAutofit/>
          </a:bodyPr>
          <a:lstStyle/>
          <a:p>
            <a:r>
              <a:rPr lang="en-US" sz="2800" dirty="0"/>
              <a:t>What if some DAG components can’t be known at submit time?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5724128" y="2253546"/>
            <a:ext cx="2565480" cy="19023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If</a:t>
            </a:r>
            <a:r>
              <a:rPr lang="en-US" sz="2800" i="1" dirty="0">
                <a:solidFill>
                  <a:schemeClr val="tx1"/>
                </a:solidFill>
              </a:rPr>
              <a:t> N</a:t>
            </a:r>
            <a:r>
              <a:rPr lang="en-US" sz="2800" dirty="0">
                <a:solidFill>
                  <a:schemeClr val="tx1"/>
                </a:solidFill>
              </a:rPr>
              <a:t> can only be determined as part of the work of </a:t>
            </a:r>
            <a:r>
              <a:rPr lang="en-US" sz="2800" b="1" dirty="0">
                <a:solidFill>
                  <a:srgbClr val="7030A0"/>
                </a:solidFill>
              </a:rPr>
              <a:t>A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mr-IN" sz="2800" dirty="0">
                <a:solidFill>
                  <a:schemeClr val="tx1"/>
                </a:solidFill>
              </a:rPr>
              <a:t>…</a:t>
            </a:r>
            <a:endParaRPr lang="en-US" sz="2800" i="1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59582"/>
            <a:ext cx="4988918" cy="39655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21EDBF-3841-5346-BE7D-84811493D7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60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DAG = ”directed acyclic graph”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200151"/>
            <a:ext cx="4792371" cy="348257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topological ordering of vertices (“</a:t>
            </a:r>
            <a:r>
              <a:rPr lang="en-US" b="1" dirty="0">
                <a:solidFill>
                  <a:srgbClr val="00B0F0"/>
                </a:solidFill>
              </a:rPr>
              <a:t>nodes</a:t>
            </a:r>
            <a:r>
              <a:rPr lang="en-US" dirty="0"/>
              <a:t>”) is established by directional connections (“</a:t>
            </a:r>
            <a:r>
              <a:rPr lang="en-US" b="1" dirty="0">
                <a:solidFill>
                  <a:srgbClr val="2F7CDE"/>
                </a:solidFill>
              </a:rPr>
              <a:t>edges</a:t>
            </a:r>
            <a:r>
              <a:rPr lang="en-US" dirty="0"/>
              <a:t>”)</a:t>
            </a:r>
          </a:p>
          <a:p>
            <a:r>
              <a:rPr lang="en-US" dirty="0"/>
              <a:t>“acyclic” aspect requires a start and end, with no looped repetition</a:t>
            </a:r>
          </a:p>
          <a:p>
            <a:pPr lvl="1"/>
            <a:r>
              <a:rPr lang="en-US" dirty="0"/>
              <a:t>can contain cyclic subcomponents, covered in later slides for DAG workflows</a:t>
            </a:r>
          </a:p>
        </p:txBody>
      </p:sp>
      <p:sp>
        <p:nvSpPr>
          <p:cNvPr id="4" name="Rectangle 3"/>
          <p:cNvSpPr/>
          <p:nvPr/>
        </p:nvSpPr>
        <p:spPr>
          <a:xfrm>
            <a:off x="4725392" y="4854182"/>
            <a:ext cx="387905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500" dirty="0" err="1">
                <a:solidFill>
                  <a:schemeClr val="accent1"/>
                </a:solidFill>
                <a:hlinkClick r:id="rId2"/>
              </a:rPr>
              <a:t>wikipedia.org</a:t>
            </a:r>
            <a:r>
              <a:rPr lang="en-US" sz="1500" dirty="0">
                <a:solidFill>
                  <a:schemeClr val="accent1"/>
                </a:solidFill>
                <a:hlinkClick r:id="rId2"/>
              </a:rPr>
              <a:t>/wiki/</a:t>
            </a:r>
            <a:r>
              <a:rPr lang="en-US" sz="1500" dirty="0" err="1">
                <a:solidFill>
                  <a:schemeClr val="accent1"/>
                </a:solidFill>
                <a:hlinkClick r:id="rId2"/>
              </a:rPr>
              <a:t>Directed_acyclic_graph</a:t>
            </a:r>
            <a:endParaRPr lang="en-US" sz="1500" dirty="0">
              <a:solidFill>
                <a:schemeClr val="accent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131591"/>
            <a:ext cx="3312368" cy="33123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16675" y="4406066"/>
            <a:ext cx="3247038" cy="253916"/>
          </a:xfrm>
          <a:prstGeom prst="rect">
            <a:avLst/>
          </a:prstGeom>
          <a:noFill/>
          <a:ln w="76200" cmpd="sng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Courier"/>
              </a:rPr>
              <a:t>Wikimedia Commons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1E4137-0C74-8A47-B979-EE84C8FB97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057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436967" cy="857250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i="1" dirty="0"/>
              <a:t>SUBDAG</a:t>
            </a:r>
            <a:r>
              <a:rPr lang="en-US" dirty="0"/>
              <a:t> within a DAG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63337" y="1131590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52021" y="2960410"/>
            <a:ext cx="2755883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b="1" dirty="0" err="1">
                <a:solidFill>
                  <a:srgbClr val="1C6CD3"/>
                </a:solidFill>
                <a:latin typeface="Courier"/>
                <a:cs typeface="Courier"/>
              </a:rPr>
              <a:t>B.dag</a:t>
            </a:r>
            <a:r>
              <a:rPr lang="en-US" sz="21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2100" dirty="0">
                <a:solidFill>
                  <a:srgbClr val="000000"/>
                </a:solidFill>
                <a:cs typeface="Courier"/>
              </a:rPr>
              <a:t>(written by </a:t>
            </a:r>
            <a:r>
              <a:rPr lang="en-US" sz="2100" b="1" dirty="0">
                <a:solidFill>
                  <a:srgbClr val="7030A0"/>
                </a:solidFill>
                <a:cs typeface="Courier"/>
              </a:rPr>
              <a:t>A</a:t>
            </a:r>
            <a:r>
              <a:rPr lang="en-US" sz="2100" dirty="0">
                <a:solidFill>
                  <a:srgbClr val="000000"/>
                </a:solidFill>
                <a:cs typeface="Courier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1032648"/>
            <a:ext cx="3574983" cy="3821534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012520" y="1508963"/>
            <a:ext cx="3055423" cy="1323439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JOB A </a:t>
            </a:r>
            <a:r>
              <a:rPr lang="en-US" sz="1600" dirty="0" err="1">
                <a:latin typeface="Courier"/>
                <a:cs typeface="Courier"/>
              </a:rPr>
              <a:t>A.sub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b="1" dirty="0">
                <a:solidFill>
                  <a:srgbClr val="2B58D3"/>
                </a:solidFill>
                <a:latin typeface="Courier"/>
                <a:cs typeface="Courier"/>
              </a:rPr>
              <a:t>SUBDAG EXTERNAL B </a:t>
            </a:r>
            <a:r>
              <a:rPr lang="en-US" sz="1600" b="1" dirty="0" err="1">
                <a:solidFill>
                  <a:srgbClr val="2B58D3"/>
                </a:solidFill>
                <a:latin typeface="Courier"/>
                <a:cs typeface="Courier"/>
              </a:rPr>
              <a:t>B.dag</a:t>
            </a:r>
            <a:endParaRPr lang="en-US" sz="1600" b="1" dirty="0">
              <a:solidFill>
                <a:srgbClr val="2B58D3"/>
              </a:solidFill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JOB C </a:t>
            </a:r>
            <a:r>
              <a:rPr lang="en-US" sz="1600" dirty="0" err="1">
                <a:latin typeface="Courier"/>
                <a:cs typeface="Courier"/>
              </a:rPr>
              <a:t>C.sub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PARENT A </a:t>
            </a:r>
            <a:r>
              <a:rPr lang="en-US" sz="1600" b="1" dirty="0">
                <a:latin typeface="Courier"/>
                <a:cs typeface="Courier"/>
              </a:rPr>
              <a:t>CHILD B</a:t>
            </a:r>
          </a:p>
          <a:p>
            <a:r>
              <a:rPr lang="en-US" sz="1600" b="1" dirty="0">
                <a:latin typeface="Courier"/>
                <a:cs typeface="Courier"/>
              </a:rPr>
              <a:t>PARENT B </a:t>
            </a:r>
            <a:r>
              <a:rPr lang="en-US" sz="1600" dirty="0">
                <a:latin typeface="Courier"/>
                <a:cs typeface="Courier"/>
              </a:rPr>
              <a:t>CHILD C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89696" y="3337783"/>
            <a:ext cx="2603796" cy="1015663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ourier"/>
                <a:cs typeface="Courier"/>
              </a:rPr>
              <a:t>JOB B1 B1.sub</a:t>
            </a:r>
          </a:p>
          <a:p>
            <a:r>
              <a:rPr lang="en-US" sz="1500" dirty="0">
                <a:latin typeface="Courier"/>
                <a:cs typeface="Courier"/>
              </a:rPr>
              <a:t>JOB B2 B2.sub</a:t>
            </a:r>
          </a:p>
          <a:p>
            <a:r>
              <a:rPr lang="mr-IN" sz="1500" dirty="0">
                <a:latin typeface="Courier"/>
                <a:cs typeface="Courier"/>
              </a:rPr>
              <a:t>…</a:t>
            </a:r>
            <a:endParaRPr lang="en-US" sz="1500" dirty="0">
              <a:latin typeface="Courier"/>
              <a:cs typeface="Courier"/>
            </a:endParaRPr>
          </a:p>
          <a:p>
            <a:r>
              <a:rPr lang="en-US" sz="1500" dirty="0">
                <a:latin typeface="Courier"/>
                <a:cs typeface="Courier"/>
              </a:rPr>
              <a:t>JOB B</a:t>
            </a:r>
            <a:r>
              <a:rPr lang="en-US" sz="1500" i="1" dirty="0">
                <a:latin typeface="Courier"/>
                <a:cs typeface="Courier"/>
              </a:rPr>
              <a:t>N</a:t>
            </a:r>
            <a:r>
              <a:rPr lang="en-US" sz="1500" dirty="0">
                <a:latin typeface="Courier"/>
                <a:cs typeface="Courier"/>
              </a:rPr>
              <a:t> </a:t>
            </a:r>
            <a:r>
              <a:rPr lang="en-US" sz="1500" dirty="0" err="1">
                <a:latin typeface="Courier"/>
                <a:cs typeface="Courier"/>
              </a:rPr>
              <a:t>B</a:t>
            </a:r>
            <a:r>
              <a:rPr lang="en-US" sz="1500" i="1" dirty="0" err="1">
                <a:latin typeface="Courier"/>
                <a:cs typeface="Courier"/>
              </a:rPr>
              <a:t>N</a:t>
            </a:r>
            <a:r>
              <a:rPr lang="en-US" sz="1500" dirty="0" err="1">
                <a:latin typeface="Courier"/>
                <a:cs typeface="Courier"/>
              </a:rPr>
              <a:t>.sub</a:t>
            </a:r>
            <a:endParaRPr lang="en-US" sz="1500" dirty="0">
              <a:latin typeface="Courier"/>
              <a:cs typeface="Courier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BE6644-17E3-084D-99C3-3F07CA496E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982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843531" cy="857250"/>
          </a:xfrm>
        </p:spPr>
        <p:txBody>
          <a:bodyPr>
            <a:noAutofit/>
          </a:bodyPr>
          <a:lstStyle/>
          <a:p>
            <a:r>
              <a:rPr lang="en-US" sz="2800" dirty="0"/>
              <a:t>Use a </a:t>
            </a:r>
            <a:r>
              <a:rPr lang="en-US" sz="2800" b="1" i="1" dirty="0"/>
              <a:t>SUBDAG</a:t>
            </a:r>
            <a:r>
              <a:rPr lang="en-US" sz="2800" dirty="0"/>
              <a:t> to achieve a Cyclic Component within a DAG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20361" y="2805106"/>
            <a:ext cx="3299711" cy="1815882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JOB A </a:t>
            </a:r>
            <a:r>
              <a:rPr lang="en-US" sz="1600" dirty="0" err="1">
                <a:latin typeface="Courier"/>
                <a:cs typeface="Courier"/>
              </a:rPr>
              <a:t>A.sub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b="1" dirty="0">
                <a:solidFill>
                  <a:srgbClr val="1C6CD3"/>
                </a:solidFill>
                <a:latin typeface="Courier"/>
                <a:cs typeface="Courier"/>
              </a:rPr>
              <a:t>SUBDAG EXTERNAL B </a:t>
            </a:r>
            <a:r>
              <a:rPr lang="en-US" sz="1600" b="1" dirty="0" err="1">
                <a:solidFill>
                  <a:srgbClr val="1C6CD3"/>
                </a:solidFill>
                <a:latin typeface="Courier"/>
                <a:cs typeface="Courier"/>
              </a:rPr>
              <a:t>B.dag</a:t>
            </a:r>
            <a:endParaRPr lang="en-US" sz="1600" b="1" dirty="0">
              <a:solidFill>
                <a:srgbClr val="1C6CD3"/>
              </a:solidFill>
              <a:latin typeface="Courier"/>
              <a:cs typeface="Courier"/>
            </a:endParaRPr>
          </a:p>
          <a:p>
            <a:r>
              <a:rPr lang="en-US" sz="1600" b="1" dirty="0">
                <a:solidFill>
                  <a:srgbClr val="1C6CD3"/>
                </a:solidFill>
                <a:latin typeface="Courier"/>
                <a:cs typeface="Courier"/>
              </a:rPr>
              <a:t>SCRIPT POST B </a:t>
            </a:r>
            <a:r>
              <a:rPr lang="en-US" sz="1600" b="1" dirty="0" err="1">
                <a:solidFill>
                  <a:srgbClr val="1C6CD3"/>
                </a:solidFill>
                <a:latin typeface="Courier"/>
                <a:cs typeface="Courier"/>
              </a:rPr>
              <a:t>iterateB.sh</a:t>
            </a:r>
            <a:endParaRPr lang="en-US" sz="1600" b="1" dirty="0">
              <a:solidFill>
                <a:srgbClr val="1C6CD3"/>
              </a:solidFill>
              <a:latin typeface="Courier"/>
              <a:cs typeface="Courier"/>
            </a:endParaRPr>
          </a:p>
          <a:p>
            <a:r>
              <a:rPr lang="en-US" sz="1600" b="1" dirty="0">
                <a:solidFill>
                  <a:srgbClr val="1C6CD3"/>
                </a:solidFill>
                <a:latin typeface="Courier"/>
                <a:cs typeface="Courier"/>
              </a:rPr>
              <a:t>RETRY B 1000</a:t>
            </a:r>
          </a:p>
          <a:p>
            <a:r>
              <a:rPr lang="en-US" sz="1600" dirty="0">
                <a:latin typeface="Courier"/>
                <a:cs typeface="Courier"/>
              </a:rPr>
              <a:t>JOB C </a:t>
            </a:r>
            <a:r>
              <a:rPr lang="en-US" sz="1600" dirty="0" err="1">
                <a:latin typeface="Courier"/>
                <a:cs typeface="Courier"/>
              </a:rPr>
              <a:t>C.sub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PARENT A CHILD B</a:t>
            </a:r>
          </a:p>
          <a:p>
            <a:r>
              <a:rPr lang="en-US" sz="1600" dirty="0">
                <a:latin typeface="Courier"/>
                <a:cs typeface="Courier"/>
              </a:rPr>
              <a:t>PARENT B CHILD C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896674" y="2427734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611560" y="1131590"/>
            <a:ext cx="5256584" cy="1385437"/>
          </a:xfrm>
        </p:spPr>
        <p:txBody>
          <a:bodyPr>
            <a:noAutofit/>
          </a:bodyPr>
          <a:lstStyle/>
          <a:p>
            <a:r>
              <a:rPr lang="en-US" sz="1800" dirty="0"/>
              <a:t>POST script determines whether another iteration is necessary; if so, exits non-zero</a:t>
            </a:r>
          </a:p>
          <a:p>
            <a:r>
              <a:rPr lang="en-US" sz="1800" dirty="0"/>
              <a:t>RETRY applies to entire SUBDAG, which may include multiple, sequential nodes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186" y="987574"/>
            <a:ext cx="2411314" cy="393641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6240E-3FCE-344A-824D-C0AED61A7D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3509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More in the </a:t>
            </a:r>
            <a:r>
              <a:rPr lang="en-US" dirty="0">
                <a:solidFill>
                  <a:schemeClr val="tx2"/>
                </a:solidFill>
                <a:hlinkClick r:id="rId2"/>
              </a:rPr>
              <a:t>HTCondor Manual</a:t>
            </a:r>
            <a:r>
              <a:rPr lang="en-US" dirty="0">
                <a:solidFill>
                  <a:schemeClr val="tx2"/>
                </a:solidFill>
              </a:rPr>
              <a:t> and the </a:t>
            </a:r>
            <a:r>
              <a:rPr lang="en-US" dirty="0">
                <a:solidFill>
                  <a:schemeClr val="tx2"/>
                </a:solidFill>
                <a:hlinkClick r:id="rId3"/>
              </a:rPr>
              <a:t>HTCondor Week DAGMan Tutorial</a:t>
            </a:r>
            <a:r>
              <a:rPr lang="en-US" dirty="0">
                <a:solidFill>
                  <a:schemeClr val="tx2"/>
                </a:solidFill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13102216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2829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DAGMan</a:t>
            </a:r>
            <a:r>
              <a:rPr lang="en-US" dirty="0"/>
              <a:t> Exercises!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Essential: Exercises 1-4</a:t>
            </a:r>
          </a:p>
          <a:p>
            <a:r>
              <a:rPr lang="en-US" dirty="0"/>
              <a:t>Ask questions! ‘See you in Slack!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72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Describing workflows with </a:t>
            </a:r>
            <a:r>
              <a:rPr lang="en-US" dirty="0" err="1"/>
              <a:t>DAGMan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524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DAGMan</a:t>
            </a:r>
            <a:r>
              <a:rPr lang="en-US" dirty="0"/>
              <a:t> in the HTCondor Manual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F05371-C64B-3D4F-8224-D5C047F56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987574"/>
            <a:ext cx="6083251" cy="38179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159F6CF-CDAA-1943-992F-F161CB09AB6C}"/>
              </a:ext>
            </a:extLst>
          </p:cNvPr>
          <p:cNvSpPr/>
          <p:nvPr/>
        </p:nvSpPr>
        <p:spPr>
          <a:xfrm>
            <a:off x="2627784" y="4866501"/>
            <a:ext cx="7165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hlinkClick r:id="rId3"/>
              </a:rPr>
              <a:t>https://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hlinkClick r:id="rId3"/>
              </a:rPr>
              <a:t>htcondor.readthedocs.io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hlinkClick r:id="rId3"/>
              </a:rPr>
              <a:t>/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hlinkClick r:id="rId3"/>
              </a:rPr>
              <a:t>en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hlinkClick r:id="rId3"/>
              </a:rPr>
              <a:t>/latest/users-manual/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hlinkClick r:id="rId3"/>
              </a:rPr>
              <a:t>dagman-workflows.html</a:t>
            </a:r>
            <a:endParaRPr lang="en-US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15808-84D8-5140-BA6F-1E0A8E0102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79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HTC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09294"/>
            <a:ext cx="4759245" cy="3746857"/>
          </a:xfrm>
        </p:spPr>
        <p:txBody>
          <a:bodyPr>
            <a:normAutofit/>
          </a:bodyPr>
          <a:lstStyle/>
          <a:p>
            <a:r>
              <a:rPr lang="en-US" dirty="0"/>
              <a:t>User must communicate the “nodes” and directional “edges” of the DAG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1031851"/>
            <a:ext cx="3187700" cy="39243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7EA48-FD09-1A4D-8587-DD9BBB7CF9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94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436967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Simple Example for this Tutorial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467544" y="1209294"/>
            <a:ext cx="4759245" cy="3746857"/>
          </a:xfrm>
        </p:spPr>
        <p:txBody>
          <a:bodyPr>
            <a:normAutofit/>
          </a:bodyPr>
          <a:lstStyle/>
          <a:p>
            <a:r>
              <a:rPr lang="en-US" b="1" dirty="0"/>
              <a:t>The DAG input file will </a:t>
            </a:r>
            <a:r>
              <a:rPr lang="en-US" dirty="0"/>
              <a:t>communicate the “nodes” and directional “edges” of the DAG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63" y="1059582"/>
            <a:ext cx="3572043" cy="3794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B2C8A-EFE3-0B4E-9F4A-CF2203465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68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9263" y="1436955"/>
            <a:ext cx="3432697" cy="2031325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A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A.sub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B1</a:t>
            </a:r>
            <a:r>
              <a:rPr lang="en-US" sz="1800" dirty="0">
                <a:latin typeface="Courier"/>
                <a:cs typeface="Courier"/>
              </a:rPr>
              <a:t> B1.sub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B2</a:t>
            </a:r>
            <a:r>
              <a:rPr lang="en-US" sz="1800" dirty="0">
                <a:latin typeface="Courier"/>
                <a:cs typeface="Courier"/>
              </a:rPr>
              <a:t> B2.sub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B3</a:t>
            </a:r>
            <a:r>
              <a:rPr lang="en-US" sz="1800" dirty="0">
                <a:latin typeface="Courier"/>
                <a:cs typeface="Courier"/>
              </a:rPr>
              <a:t> B3.sub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C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C.sub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PARENT </a:t>
            </a:r>
            <a:r>
              <a:rPr lang="en-US" sz="1800" b="1" dirty="0">
                <a:latin typeface="Courier"/>
                <a:cs typeface="Courier"/>
              </a:rPr>
              <a:t>A</a:t>
            </a:r>
            <a:r>
              <a:rPr lang="en-US" sz="1800" dirty="0">
                <a:latin typeface="Courier"/>
                <a:cs typeface="Courier"/>
              </a:rPr>
              <a:t> CHILD </a:t>
            </a:r>
            <a:r>
              <a:rPr lang="en-US" sz="1800" b="1" dirty="0">
                <a:latin typeface="Courier"/>
                <a:cs typeface="Courier"/>
              </a:rPr>
              <a:t>B1 B2 B3</a:t>
            </a:r>
          </a:p>
          <a:p>
            <a:r>
              <a:rPr lang="en-US" sz="1800" dirty="0">
                <a:latin typeface="Courier"/>
                <a:cs typeface="Courier"/>
              </a:rPr>
              <a:t>PARENT </a:t>
            </a:r>
            <a:r>
              <a:rPr lang="en-US" sz="1800" b="1" dirty="0">
                <a:latin typeface="Courier"/>
                <a:cs typeface="Courier"/>
              </a:rPr>
              <a:t>B1 B2 B3 </a:t>
            </a:r>
            <a:r>
              <a:rPr lang="en-US" sz="1800" dirty="0">
                <a:latin typeface="Courier"/>
                <a:cs typeface="Courier"/>
              </a:rPr>
              <a:t>CHILD </a:t>
            </a:r>
            <a:r>
              <a:rPr lang="en-US" sz="1800" b="1" dirty="0">
                <a:latin typeface="Courier"/>
                <a:cs typeface="Courier"/>
              </a:rPr>
              <a:t>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5576" y="1059582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707255" y="3723878"/>
            <a:ext cx="4152777" cy="813072"/>
          </a:xfrm>
        </p:spPr>
        <p:txBody>
          <a:bodyPr>
            <a:normAutofit fontScale="92500" lnSpcReduction="20000"/>
          </a:bodyPr>
          <a:lstStyle/>
          <a:p>
            <a:r>
              <a:rPr lang="en-US" sz="2100" dirty="0"/>
              <a:t>Node names will be used by various DAG features to modify their execution by </a:t>
            </a:r>
            <a:r>
              <a:rPr lang="en-US" sz="2100" dirty="0" err="1"/>
              <a:t>DAGMan</a:t>
            </a:r>
            <a:r>
              <a:rPr lang="en-US" sz="2100" dirty="0"/>
              <a:t>.</a:t>
            </a:r>
          </a:p>
        </p:txBody>
      </p:sp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1400877" y="-20538"/>
            <a:ext cx="7347587" cy="857250"/>
          </a:xfrm>
        </p:spPr>
        <p:txBody>
          <a:bodyPr>
            <a:noAutofit/>
          </a:bodyPr>
          <a:lstStyle/>
          <a:p>
            <a:r>
              <a:rPr lang="en-US" sz="2800" dirty="0"/>
              <a:t>Basic DAG input file: </a:t>
            </a:r>
            <a:br>
              <a:rPr lang="en-US" sz="2800" dirty="0"/>
            </a:br>
            <a:r>
              <a:rPr lang="en-US" sz="2800" b="1" i="1" dirty="0"/>
              <a:t>JOB</a:t>
            </a:r>
            <a:r>
              <a:rPr lang="en-US" sz="2800" dirty="0"/>
              <a:t> nodes, </a:t>
            </a:r>
            <a:r>
              <a:rPr lang="en-US" sz="2800" b="1" i="1" dirty="0"/>
              <a:t>PARENT-CHILD</a:t>
            </a:r>
            <a:r>
              <a:rPr lang="en-US" sz="2800" b="1" dirty="0"/>
              <a:t> </a:t>
            </a:r>
            <a:r>
              <a:rPr lang="en-US" sz="2800" dirty="0"/>
              <a:t>edges 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63" y="1059582"/>
            <a:ext cx="3572043" cy="37946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C26422-4045-8648-B9B6-AE94060AD8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38324"/>
      </p:ext>
    </p:extLst>
  </p:cSld>
  <p:clrMapOvr>
    <a:masterClrMapping/>
  </p:clrMapOvr>
</p:sld>
</file>

<file path=ppt/theme/theme1.xml><?xml version="1.0" encoding="utf-8"?>
<a:theme xmlns:a="http://schemas.openxmlformats.org/drawingml/2006/main" name="OSG-Summer-School-Template">
  <a:themeElements>
    <a:clrScheme name="">
      <a:dk1>
        <a:srgbClr val="000000"/>
      </a:dk1>
      <a:lt1>
        <a:srgbClr val="FFFFFF"/>
      </a:lt1>
      <a:dk2>
        <a:srgbClr val="23005F"/>
      </a:dk2>
      <a:lt2>
        <a:srgbClr val="808080"/>
      </a:lt2>
      <a:accent1>
        <a:srgbClr val="C70000"/>
      </a:accent1>
      <a:accent2>
        <a:srgbClr val="5554FF"/>
      </a:accent2>
      <a:accent3>
        <a:srgbClr val="FFFFFF"/>
      </a:accent3>
      <a:accent4>
        <a:srgbClr val="000000"/>
      </a:accent4>
      <a:accent5>
        <a:srgbClr val="E0AAAA"/>
      </a:accent5>
      <a:accent6>
        <a:srgbClr val="4C4BE7"/>
      </a:accent6>
      <a:hlink>
        <a:srgbClr val="111A99"/>
      </a:hlink>
      <a:folHlink>
        <a:srgbClr val="99CC00"/>
      </a:folHlink>
    </a:clrScheme>
    <a:fontScheme name="Japanese Art">
      <a:majorFont>
        <a:latin typeface="Futura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Japanese Art 1">
        <a:dk1>
          <a:srgbClr val="000000"/>
        </a:dk1>
        <a:lt1>
          <a:srgbClr val="D9C641"/>
        </a:lt1>
        <a:dk2>
          <a:srgbClr val="23005F"/>
        </a:dk2>
        <a:lt2>
          <a:srgbClr val="808080"/>
        </a:lt2>
        <a:accent1>
          <a:srgbClr val="C70000"/>
        </a:accent1>
        <a:accent2>
          <a:srgbClr val="5554FF"/>
        </a:accent2>
        <a:accent3>
          <a:srgbClr val="E9DFB0"/>
        </a:accent3>
        <a:accent4>
          <a:srgbClr val="000000"/>
        </a:accent4>
        <a:accent5>
          <a:srgbClr val="E0AAAA"/>
        </a:accent5>
        <a:accent6>
          <a:srgbClr val="4C4BE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17818</TotalTime>
  <Words>3054</Words>
  <Application>Microsoft Macintosh PowerPoint</Application>
  <PresentationFormat>On-screen Show (16:9)</PresentationFormat>
  <Paragraphs>385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Calibri</vt:lpstr>
      <vt:lpstr>Courier</vt:lpstr>
      <vt:lpstr>Futura</vt:lpstr>
      <vt:lpstr>Symbol</vt:lpstr>
      <vt:lpstr>Times</vt:lpstr>
      <vt:lpstr>Wingdings</vt:lpstr>
      <vt:lpstr>OSG-Summer-School-Template</vt:lpstr>
      <vt:lpstr>Workflows with HTCondor’s DAGMan</vt:lpstr>
      <vt:lpstr>Goals for this Session</vt:lpstr>
      <vt:lpstr>Automation!</vt:lpstr>
      <vt:lpstr>DAG = ”directed acyclic graph”</vt:lpstr>
      <vt:lpstr>Describing workflows with DAGMan</vt:lpstr>
      <vt:lpstr>DAGMan in the HTCondor Manual</vt:lpstr>
      <vt:lpstr>An Example HTC Workflow</vt:lpstr>
      <vt:lpstr>Simple Example for this Tutorial</vt:lpstr>
      <vt:lpstr>Basic DAG input file:  JOB nodes, PARENT-CHILD edges </vt:lpstr>
      <vt:lpstr>Basic DAG input file:  JOB nodes, PARENT-CHILD edges </vt:lpstr>
      <vt:lpstr>Endless Workflow Possibilities</vt:lpstr>
      <vt:lpstr>DAGs are also useful for non-sequential work</vt:lpstr>
      <vt:lpstr>Basic DAG input file:  JOB nodes, PARENT-CHILD edges </vt:lpstr>
      <vt:lpstr>Submitting and Monitoring a DAGMan Workflow</vt:lpstr>
      <vt:lpstr>Submitting a DAG to the queue </vt:lpstr>
      <vt:lpstr>A submitted DAG creates a  DAGMan job in the queue</vt:lpstr>
      <vt:lpstr>Jobs are automatically submitted by the DAGMan job</vt:lpstr>
      <vt:lpstr>Jobs are automatically submitted by the DAGMan job</vt:lpstr>
      <vt:lpstr>Jobs are automatically submitted by the DAGMan job</vt:lpstr>
      <vt:lpstr>Status files are created at the time of DAG submission</vt:lpstr>
      <vt:lpstr>DAG Completion</vt:lpstr>
      <vt:lpstr>Stopping, restarting, and troubleshooting</vt:lpstr>
      <vt:lpstr>Removing a DAG from the queue</vt:lpstr>
      <vt:lpstr>Removal of a DAG creates a rescue file</vt:lpstr>
      <vt:lpstr>Rescue Files  For Resuming a Failed DAG </vt:lpstr>
      <vt:lpstr>Node Failures  Result in DAG Failure</vt:lpstr>
      <vt:lpstr>Best Control Achieved with One Process per JOB Node</vt:lpstr>
      <vt:lpstr>Resolving held node jobs</vt:lpstr>
      <vt:lpstr>Beyond the basic DAG: Node-Level Modifiers</vt:lpstr>
      <vt:lpstr>Default File Organization</vt:lpstr>
      <vt:lpstr>Node-specific File Organization with DIR</vt:lpstr>
      <vt:lpstr>PRE and POST scripts run on the access point, as part of the node</vt:lpstr>
      <vt:lpstr>RETRY failed nodes to overcome transient errors</vt:lpstr>
      <vt:lpstr>RETRY applies to whole node, including PRE/POST scripts</vt:lpstr>
      <vt:lpstr>Modular organization of DAG Components</vt:lpstr>
      <vt:lpstr>Submit File Templates via VARS</vt:lpstr>
      <vt:lpstr>SPLICE subsets of a DAG to simplify lengthy DAG files</vt:lpstr>
      <vt:lpstr>Repeating DAG Components!!</vt:lpstr>
      <vt:lpstr>What if some DAG components can’t be known at submit time?</vt:lpstr>
      <vt:lpstr>A SUBDAG within a DAG</vt:lpstr>
      <vt:lpstr>Use a SUBDAG to achieve a Cyclic Component within a DAG</vt:lpstr>
      <vt:lpstr>More in the HTCondor Manual and the HTCondor Week DAGMan Tutorial!!!</vt:lpstr>
      <vt:lpstr>Your Turn!</vt:lpstr>
      <vt:lpstr>DAGMan Exercises!</vt:lpstr>
    </vt:vector>
  </TitlesOfParts>
  <Company>Investintech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gthain</dc:creator>
  <cp:lastModifiedBy>LAUREN A MICHAEL</cp:lastModifiedBy>
  <cp:revision>296</cp:revision>
  <cp:lastPrinted>2017-07-16T20:18:47Z</cp:lastPrinted>
  <dcterms:created xsi:type="dcterms:W3CDTF">2014-07-06T23:55:21Z</dcterms:created>
  <dcterms:modified xsi:type="dcterms:W3CDTF">2021-08-09T21:28:46Z</dcterms:modified>
</cp:coreProperties>
</file>